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40233600"/>
  <p:notesSz cx="7004050" cy="9290050"/>
  <p:defaultText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73F"/>
    <a:srgbClr val="388E3A"/>
    <a:srgbClr val="9CBACC"/>
    <a:srgbClr val="BEE1F6"/>
    <a:srgbClr val="84BCE1"/>
    <a:srgbClr val="D6D6D6"/>
    <a:srgbClr val="0A236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74" autoAdjust="0"/>
    <p:restoredTop sz="94629" autoAdjust="0"/>
  </p:normalViewPr>
  <p:slideViewPr>
    <p:cSldViewPr>
      <p:cViewPr>
        <p:scale>
          <a:sx n="37" d="100"/>
          <a:sy n="37" d="100"/>
        </p:scale>
        <p:origin x="-3896" y="784"/>
      </p:cViewPr>
      <p:guideLst>
        <p:guide orient="horz" pos="12672"/>
        <p:guide pos="126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950208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6" name="Rectangle 15"/>
          <p:cNvSpPr/>
          <p:nvPr userDrawn="1"/>
        </p:nvSpPr>
        <p:spPr>
          <a:xfrm>
            <a:off x="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7" name="Rectangle 16"/>
          <p:cNvSpPr/>
          <p:nvPr userDrawn="1"/>
        </p:nvSpPr>
        <p:spPr>
          <a:xfrm>
            <a:off x="0" y="0"/>
            <a:ext cx="40233600" cy="502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8" name="Rectangle 17"/>
          <p:cNvSpPr/>
          <p:nvPr userDrawn="1"/>
        </p:nvSpPr>
        <p:spPr>
          <a:xfrm>
            <a:off x="0" y="35204400"/>
            <a:ext cx="40233600" cy="502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9" name="Instructions"/>
          <p:cNvSpPr/>
          <p:nvPr userDrawn="1"/>
        </p:nvSpPr>
        <p:spPr>
          <a:xfrm>
            <a:off x="-12573000" y="0"/>
            <a:ext cx="117348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9535" tIns="209535" rIns="209535" bIns="20953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This poster template is 44” high by 44” wide. It can be used to print any poster with a 1:1 aspect ratio.</a:t>
            </a:r>
          </a:p>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Placeholders</a:t>
            </a:r>
            <a:r>
              <a:rPr sz="8800" dirty="0" smtClean="0">
                <a:solidFill>
                  <a:srgbClr val="7F7F7F"/>
                </a:solidFill>
                <a:latin typeface="Calibri" pitchFamily="34" charset="0"/>
                <a:cs typeface="Calibri" panose="020F0502020204030204" pitchFamily="34" charset="0"/>
              </a:rPr>
              <a:t>:</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sz="6000" dirty="0">
                <a:solidFill>
                  <a:srgbClr val="7F7F7F"/>
                </a:solidFill>
                <a:latin typeface="Calibri" pitchFamily="34" charset="0"/>
                <a:cs typeface="Calibri" panose="020F0502020204030204" pitchFamily="34" charset="0"/>
              </a:rPr>
              <a:t>The </a:t>
            </a:r>
            <a:r>
              <a:rPr lang="en-US" sz="6000" dirty="0" smtClean="0">
                <a:solidFill>
                  <a:srgbClr val="7F7F7F"/>
                </a:solidFill>
                <a:latin typeface="Calibri" pitchFamily="34" charset="0"/>
                <a:cs typeface="Calibri" panose="020F0502020204030204" pitchFamily="34" charset="0"/>
              </a:rPr>
              <a:t>various elements included</a:t>
            </a:r>
            <a:r>
              <a:rPr sz="6000" dirty="0" smtClean="0">
                <a:solidFill>
                  <a:srgbClr val="7F7F7F"/>
                </a:solidFill>
                <a:latin typeface="Calibri" pitchFamily="34" charset="0"/>
                <a:cs typeface="Calibri" panose="020F0502020204030204" pitchFamily="34" charset="0"/>
              </a:rPr>
              <a:t> </a:t>
            </a:r>
            <a:r>
              <a:rPr sz="6000" dirty="0">
                <a:solidFill>
                  <a:srgbClr val="7F7F7F"/>
                </a:solidFill>
                <a:latin typeface="Calibri" pitchFamily="34" charset="0"/>
                <a:cs typeface="Calibri" panose="020F0502020204030204" pitchFamily="34" charset="0"/>
              </a:rPr>
              <a:t>in this </a:t>
            </a:r>
            <a:r>
              <a:rPr lang="en-US" sz="6000" dirty="0" smtClean="0">
                <a:solidFill>
                  <a:srgbClr val="7F7F7F"/>
                </a:solidFill>
                <a:latin typeface="Calibri" pitchFamily="34" charset="0"/>
                <a:cs typeface="Calibri" panose="020F0502020204030204" pitchFamily="34" charset="0"/>
              </a:rPr>
              <a:t>poster are ones</a:t>
            </a:r>
            <a:r>
              <a:rPr lang="en-US" sz="6000" baseline="0" dirty="0" smtClean="0">
                <a:solidFill>
                  <a:srgbClr val="7F7F7F"/>
                </a:solidFill>
                <a:latin typeface="Calibri" pitchFamily="34" charset="0"/>
                <a:cs typeface="Calibri" panose="020F0502020204030204" pitchFamily="34" charset="0"/>
              </a:rPr>
              <a:t> we often see in medical, research, and scientific posters.</a:t>
            </a:r>
            <a:r>
              <a:rPr sz="6000" dirty="0" smtClean="0">
                <a:solidFill>
                  <a:srgbClr val="7F7F7F"/>
                </a:solidFill>
                <a:latin typeface="Calibri" pitchFamily="34" charset="0"/>
                <a:cs typeface="Calibri" panose="020F0502020204030204" pitchFamily="34" charset="0"/>
              </a:rPr>
              <a:t> </a:t>
            </a:r>
            <a:r>
              <a:rPr lang="en-US" sz="6000" dirty="0" smtClean="0">
                <a:solidFill>
                  <a:srgbClr val="7F7F7F"/>
                </a:solidFill>
                <a:latin typeface="Calibri" pitchFamily="34" charset="0"/>
                <a:cs typeface="Calibri" panose="020F0502020204030204" pitchFamily="34" charset="0"/>
              </a:rPr>
              <a:t>Feel</a:t>
            </a:r>
            <a:r>
              <a:rPr lang="en-US" sz="60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00"/>
              </a:spcAft>
            </a:pPr>
            <a:r>
              <a:rPr lang="en-US" sz="8800" dirty="0" smtClean="0">
                <a:solidFill>
                  <a:srgbClr val="7F7F7F"/>
                </a:solidFill>
                <a:latin typeface="Calibri" pitchFamily="34" charset="0"/>
                <a:cs typeface="Calibri" panose="020F0502020204030204" pitchFamily="34" charset="0"/>
              </a:rPr>
              <a:t>Image</a:t>
            </a:r>
            <a:r>
              <a:rPr lang="en-US" sz="8800" baseline="0" dirty="0" smtClean="0">
                <a:solidFill>
                  <a:srgbClr val="7F7F7F"/>
                </a:solidFill>
                <a:latin typeface="Calibri" pitchFamily="34" charset="0"/>
                <a:cs typeface="Calibri" panose="020F0502020204030204" pitchFamily="34" charset="0"/>
              </a:rPr>
              <a:t> Quality</a:t>
            </a:r>
            <a:r>
              <a:rPr lang="en-US" sz="8800" dirty="0" smtClean="0">
                <a:solidFill>
                  <a:srgbClr val="7F7F7F"/>
                </a:solidFill>
                <a:latin typeface="Calibri" pitchFamily="34" charset="0"/>
                <a:cs typeface="Calibri" panose="020F0502020204030204" pitchFamily="34" charset="0"/>
              </a:rPr>
              <a:t>:</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smtClean="0">
                <a:solidFill>
                  <a:srgbClr val="7F7F7F"/>
                </a:solidFill>
                <a:latin typeface="Calibri" pitchFamily="34" charset="0"/>
                <a:cs typeface="Calibri" panose="020F0502020204030204" pitchFamily="34" charset="0"/>
              </a:rPr>
              <a:t>Insert, Picture</a:t>
            </a:r>
            <a:r>
              <a:rPr lang="en-US" sz="60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smtClean="0">
                <a:solidFill>
                  <a:srgbClr val="7F7F7F"/>
                </a:solidFill>
                <a:latin typeface="Calibri" pitchFamily="34" charset="0"/>
                <a:cs typeface="Calibri" panose="020F0502020204030204" pitchFamily="34" charset="0"/>
              </a:rPr>
              <a:t>150-200 pixels per inch in their final printed size</a:t>
            </a:r>
            <a:r>
              <a:rPr lang="en-US" sz="6000" dirty="0" smtClean="0">
                <a:solidFill>
                  <a:srgbClr val="7F7F7F"/>
                </a:solidFill>
                <a:latin typeface="Calibri" pitchFamily="34" charset="0"/>
                <a:cs typeface="Calibri" panose="020F0502020204030204" pitchFamily="34" charset="0"/>
              </a:rPr>
              <a:t>. For instance, a 1600 x 1200 pixel</a:t>
            </a:r>
            <a:r>
              <a:rPr lang="en-US" sz="6000" baseline="0" dirty="0" smtClean="0">
                <a:solidFill>
                  <a:srgbClr val="7F7F7F"/>
                </a:solidFill>
                <a:latin typeface="Calibri" pitchFamily="34" charset="0"/>
                <a:cs typeface="Calibri" panose="020F0502020204030204" pitchFamily="34" charset="0"/>
              </a:rPr>
              <a:t> photo will usually look fine up to </a:t>
            </a:r>
            <a:r>
              <a:rPr lang="en-US" sz="60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00"/>
              </a:spcAft>
            </a:pPr>
            <a:r>
              <a:rPr lang="en-US" sz="60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00"/>
              </a:spcAft>
            </a:pPr>
            <a:r>
              <a:rPr lang="en-US" sz="4400" dirty="0" smtClean="0">
                <a:solidFill>
                  <a:srgbClr val="7F7F7F"/>
                </a:solidFill>
                <a:latin typeface="Calibri" pitchFamily="34" charset="0"/>
                <a:cs typeface="Calibri" panose="020F0502020204030204" pitchFamily="34" charset="0"/>
              </a:rPr>
              <a:t/>
            </a:r>
            <a:br>
              <a:rPr lang="en-US" sz="4400" dirty="0" smtClean="0">
                <a:solidFill>
                  <a:srgbClr val="7F7F7F"/>
                </a:solidFill>
                <a:latin typeface="Calibri" pitchFamily="34" charset="0"/>
                <a:cs typeface="Calibri" panose="020F0502020204030204" pitchFamily="34" charset="0"/>
              </a:rPr>
            </a:br>
            <a:r>
              <a:rPr lang="en-US" sz="4400" dirty="0" smtClean="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41071800" y="0"/>
            <a:ext cx="11734800" cy="402336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smtClean="0">
                  <a:solidFill>
                    <a:schemeClr val="bg1">
                      <a:lumMod val="50000"/>
                    </a:schemeClr>
                  </a:solidFill>
                  <a:latin typeface="Calibri" pitchFamily="34" charset="0"/>
                  <a:cs typeface="Calibri" panose="020F0502020204030204" pitchFamily="34" charset="0"/>
                </a:rPr>
                <a:t>Change</a:t>
              </a:r>
              <a:r>
                <a:rPr lang="en-US" sz="8800" baseline="0" dirty="0" smtClean="0">
                  <a:solidFill>
                    <a:schemeClr val="bg1">
                      <a:lumMod val="50000"/>
                    </a:schemeClr>
                  </a:solidFill>
                  <a:latin typeface="Calibri" pitchFamily="34" charset="0"/>
                  <a:cs typeface="Calibri" panose="020F0502020204030204" pitchFamily="34" charset="0"/>
                </a:rPr>
                <a:t> Color Theme</a:t>
              </a:r>
              <a:r>
                <a:rPr lang="en-US" sz="8800" dirty="0" smtClean="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smtClean="0">
                  <a:solidFill>
                    <a:schemeClr val="bg1">
                      <a:lumMod val="50000"/>
                    </a:schemeClr>
                  </a:solidFill>
                  <a:latin typeface="Calibri" pitchFamily="34" charset="0"/>
                  <a:cs typeface="Calibri" panose="020F0502020204030204" pitchFamily="34" charset="0"/>
                </a:rPr>
                <a:t>Design</a:t>
              </a:r>
              <a:r>
                <a:rPr lang="en-US" sz="6000" baseline="0" dirty="0" smtClean="0">
                  <a:solidFill>
                    <a:schemeClr val="bg1">
                      <a:lumMod val="50000"/>
                    </a:schemeClr>
                  </a:solidFill>
                  <a:latin typeface="Calibri" pitchFamily="34" charset="0"/>
                  <a:cs typeface="Calibri" panose="020F0502020204030204" pitchFamily="34" charset="0"/>
                </a:rPr>
                <a:t> tab, then select the </a:t>
              </a:r>
              <a:r>
                <a:rPr lang="en-US" sz="6000" b="1" baseline="0" dirty="0" smtClean="0">
                  <a:solidFill>
                    <a:schemeClr val="bg1">
                      <a:lumMod val="50000"/>
                    </a:schemeClr>
                  </a:solidFill>
                  <a:latin typeface="Calibri" pitchFamily="34" charset="0"/>
                  <a:cs typeface="Calibri" panose="020F0502020204030204" pitchFamily="34" charset="0"/>
                </a:rPr>
                <a:t>Colors</a:t>
              </a:r>
              <a:r>
                <a:rPr lang="en-US" sz="60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00"/>
                </a:spcAft>
              </a:pPr>
              <a:r>
                <a:rPr lang="en-US" sz="88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00"/>
                </a:spcAft>
              </a:pPr>
              <a:r>
                <a:rPr lang="en-US" sz="6000" dirty="0" smtClean="0">
                  <a:solidFill>
                    <a:schemeClr val="bg1">
                      <a:lumMod val="50000"/>
                    </a:schemeClr>
                  </a:solidFill>
                  <a:latin typeface="Calibri" pitchFamily="34" charset="0"/>
                  <a:cs typeface="Calibri" panose="020F0502020204030204" pitchFamily="34" charset="0"/>
                </a:rPr>
                <a:t>Once your poster file is ready, visit</a:t>
              </a:r>
              <a:r>
                <a:rPr lang="en-US" sz="6000" baseline="0" dirty="0" smtClean="0">
                  <a:solidFill>
                    <a:schemeClr val="bg1">
                      <a:lumMod val="50000"/>
                    </a:schemeClr>
                  </a:solidFill>
                  <a:latin typeface="Calibri" pitchFamily="34" charset="0"/>
                  <a:cs typeface="Calibri" panose="020F0502020204030204" pitchFamily="34" charset="0"/>
                </a:rPr>
                <a:t> </a:t>
              </a:r>
              <a:r>
                <a:rPr lang="en-US" sz="6000" b="1" baseline="0" dirty="0" smtClean="0">
                  <a:solidFill>
                    <a:schemeClr val="bg1">
                      <a:lumMod val="50000"/>
                    </a:schemeClr>
                  </a:solidFill>
                  <a:latin typeface="Calibri" pitchFamily="34" charset="0"/>
                  <a:cs typeface="Calibri" panose="020F0502020204030204" pitchFamily="34" charset="0"/>
                </a:rPr>
                <a:t>www.genigraphics.com</a:t>
              </a:r>
              <a:r>
                <a:rPr lang="en-US" sz="60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200"/>
                </a:spcAft>
              </a:pPr>
              <a:r>
                <a:rPr lang="en-US" sz="60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smtClean="0">
                  <a:solidFill>
                    <a:schemeClr val="bg1">
                      <a:lumMod val="50000"/>
                    </a:schemeClr>
                  </a:solidFill>
                  <a:latin typeface="Calibri" pitchFamily="34" charset="0"/>
                  <a:cs typeface="Calibri" panose="020F0502020204030204" pitchFamily="34" charset="0"/>
                </a:rPr>
                <a:t>US and Canada:  1-800-790-4001</a:t>
              </a:r>
              <a:br>
                <a:rPr lang="en-US" sz="6000" baseline="0" dirty="0" smtClean="0">
                  <a:solidFill>
                    <a:schemeClr val="bg1">
                      <a:lumMod val="50000"/>
                    </a:schemeClr>
                  </a:solidFill>
                  <a:latin typeface="Calibri" pitchFamily="34" charset="0"/>
                  <a:cs typeface="Calibri" panose="020F0502020204030204" pitchFamily="34" charset="0"/>
                </a:rPr>
              </a:br>
              <a:r>
                <a:rPr lang="en-US" sz="60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4400" dirty="0" smtClean="0">
                  <a:solidFill>
                    <a:schemeClr val="bg1">
                      <a:lumMod val="50000"/>
                    </a:schemeClr>
                  </a:solidFill>
                  <a:latin typeface="Calibri" pitchFamily="34" charset="0"/>
                  <a:cs typeface="Calibri" panose="020F0502020204030204" pitchFamily="34" charset="0"/>
                </a:rPr>
                <a:t/>
              </a:r>
              <a:br>
                <a:rPr lang="en-US" sz="4400" dirty="0" smtClean="0">
                  <a:solidFill>
                    <a:schemeClr val="bg1">
                      <a:lumMod val="50000"/>
                    </a:schemeClr>
                  </a:solidFill>
                  <a:latin typeface="Calibri" pitchFamily="34" charset="0"/>
                  <a:cs typeface="Calibri" panose="020F0502020204030204" pitchFamily="34" charset="0"/>
                </a:rPr>
              </a:br>
              <a:r>
                <a:rPr lang="en-US" sz="44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81342" y="9260274"/>
              <a:ext cx="11904515" cy="10246926"/>
            </a:xfrm>
            <a:prstGeom prst="rect">
              <a:avLst/>
            </a:prstGeom>
          </p:spPr>
        </p:pic>
      </p:grpSp>
      <p:pic>
        <p:nvPicPr>
          <p:cNvPr id="6" name="Picture 16" descr="PosterTemplateCopyright"/>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76402" y="39814501"/>
            <a:ext cx="3210312"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4480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09"/>
            <a:ext cx="36210240" cy="6705600"/>
          </a:xfrm>
          <a:prstGeom prst="rect">
            <a:avLst/>
          </a:prstGeom>
        </p:spPr>
        <p:txBody>
          <a:bodyPr vert="horz" lIns="402307" tIns="201153" rIns="402307" bIns="20115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1680" y="9387843"/>
            <a:ext cx="36210240" cy="26552316"/>
          </a:xfrm>
          <a:prstGeom prst="rect">
            <a:avLst/>
          </a:prstGeom>
        </p:spPr>
        <p:txBody>
          <a:bodyPr vert="horz" lIns="402307" tIns="201153" rIns="402307" bIns="2011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011680" y="37290589"/>
            <a:ext cx="9387840" cy="2142067"/>
          </a:xfrm>
          <a:prstGeom prst="rect">
            <a:avLst/>
          </a:prstGeom>
        </p:spPr>
        <p:txBody>
          <a:bodyPr vert="horz" lIns="402307" tIns="201153" rIns="402307" bIns="201153" rtlCol="0" anchor="ctr"/>
          <a:lstStyle>
            <a:lvl1pPr algn="l">
              <a:defRPr sz="5300">
                <a:solidFill>
                  <a:schemeClr val="tx1">
                    <a:tint val="75000"/>
                  </a:schemeClr>
                </a:solidFill>
              </a:defRPr>
            </a:lvl1pPr>
          </a:lstStyle>
          <a:p>
            <a:fld id="{985D6BDF-9D0E-4E2B-85B8-D8F4790360C9}" type="datetimeFigureOut">
              <a:rPr lang="en-US" smtClean="0"/>
              <a:t>9/25/17</a:t>
            </a:fld>
            <a:endParaRPr lang="en-US" dirty="0"/>
          </a:p>
        </p:txBody>
      </p:sp>
      <p:sp>
        <p:nvSpPr>
          <p:cNvPr id="5" name="Footer Placeholder 4"/>
          <p:cNvSpPr>
            <a:spLocks noGrp="1"/>
          </p:cNvSpPr>
          <p:nvPr>
            <p:ph type="ftr" sz="quarter" idx="3"/>
          </p:nvPr>
        </p:nvSpPr>
        <p:spPr>
          <a:xfrm>
            <a:off x="13746480" y="37290589"/>
            <a:ext cx="12740640" cy="2142067"/>
          </a:xfrm>
          <a:prstGeom prst="rect">
            <a:avLst/>
          </a:prstGeom>
        </p:spPr>
        <p:txBody>
          <a:bodyPr vert="horz" lIns="402307" tIns="201153" rIns="402307" bIns="201153"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7290589"/>
            <a:ext cx="9387840" cy="2142067"/>
          </a:xfrm>
          <a:prstGeom prst="rect">
            <a:avLst/>
          </a:prstGeom>
        </p:spPr>
        <p:txBody>
          <a:bodyPr vert="horz" lIns="402307" tIns="201153" rIns="402307" bIns="201153" rtlCol="0" anchor="ctr"/>
          <a:lstStyle>
            <a:lvl1pPr algn="r">
              <a:defRPr sz="53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txStyles>
    <p:titleStyle>
      <a:lvl1pPr algn="ctr" defTabSz="4023067" rtl="0" eaLnBrk="1" latinLnBrk="0" hangingPunct="1">
        <a:spcBef>
          <a:spcPct val="0"/>
        </a:spcBef>
        <a:buNone/>
        <a:defRPr sz="7300" kern="1200">
          <a:solidFill>
            <a:schemeClr val="tx1"/>
          </a:solidFill>
          <a:latin typeface="+mj-lt"/>
          <a:ea typeface="+mj-ea"/>
          <a:cs typeface="+mj-cs"/>
        </a:defRPr>
      </a:lvl1pPr>
    </p:titleStyle>
    <p:bodyStyle>
      <a:lvl1pPr marL="419070"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83813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257209"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167627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2095348" indent="-419070" algn="l" defTabSz="4023067"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11063435"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4969"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6503"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8036" indent="-1005767" algn="l" defTabSz="4023067"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067" rtl="0" eaLnBrk="1" latinLnBrk="0" hangingPunct="1">
        <a:defRPr sz="7900" kern="1200">
          <a:solidFill>
            <a:schemeClr val="tx1"/>
          </a:solidFill>
          <a:latin typeface="+mn-lt"/>
          <a:ea typeface="+mn-ea"/>
          <a:cs typeface="+mn-cs"/>
        </a:defRPr>
      </a:lvl1pPr>
      <a:lvl2pPr marL="2011534" algn="l" defTabSz="4023067" rtl="0" eaLnBrk="1" latinLnBrk="0" hangingPunct="1">
        <a:defRPr sz="7900" kern="1200">
          <a:solidFill>
            <a:schemeClr val="tx1"/>
          </a:solidFill>
          <a:latin typeface="+mn-lt"/>
          <a:ea typeface="+mn-ea"/>
          <a:cs typeface="+mn-cs"/>
        </a:defRPr>
      </a:lvl2pPr>
      <a:lvl3pPr marL="4023067" algn="l" defTabSz="4023067" rtl="0" eaLnBrk="1" latinLnBrk="0" hangingPunct="1">
        <a:defRPr sz="7900" kern="1200">
          <a:solidFill>
            <a:schemeClr val="tx1"/>
          </a:solidFill>
          <a:latin typeface="+mn-lt"/>
          <a:ea typeface="+mn-ea"/>
          <a:cs typeface="+mn-cs"/>
        </a:defRPr>
      </a:lvl3pPr>
      <a:lvl4pPr marL="6034601" algn="l" defTabSz="4023067" rtl="0" eaLnBrk="1" latinLnBrk="0" hangingPunct="1">
        <a:defRPr sz="7900" kern="1200">
          <a:solidFill>
            <a:schemeClr val="tx1"/>
          </a:solidFill>
          <a:latin typeface="+mn-lt"/>
          <a:ea typeface="+mn-ea"/>
          <a:cs typeface="+mn-cs"/>
        </a:defRPr>
      </a:lvl4pPr>
      <a:lvl5pPr marL="8046135" algn="l" defTabSz="4023067" rtl="0" eaLnBrk="1" latinLnBrk="0" hangingPunct="1">
        <a:defRPr sz="7900" kern="1200">
          <a:solidFill>
            <a:schemeClr val="tx1"/>
          </a:solidFill>
          <a:latin typeface="+mn-lt"/>
          <a:ea typeface="+mn-ea"/>
          <a:cs typeface="+mn-cs"/>
        </a:defRPr>
      </a:lvl5pPr>
      <a:lvl6pPr marL="10057668" algn="l" defTabSz="4023067" rtl="0" eaLnBrk="1" latinLnBrk="0" hangingPunct="1">
        <a:defRPr sz="7900" kern="1200">
          <a:solidFill>
            <a:schemeClr val="tx1"/>
          </a:solidFill>
          <a:latin typeface="+mn-lt"/>
          <a:ea typeface="+mn-ea"/>
          <a:cs typeface="+mn-cs"/>
        </a:defRPr>
      </a:lvl6pPr>
      <a:lvl7pPr marL="12069202" algn="l" defTabSz="4023067" rtl="0" eaLnBrk="1" latinLnBrk="0" hangingPunct="1">
        <a:defRPr sz="7900" kern="1200">
          <a:solidFill>
            <a:schemeClr val="tx1"/>
          </a:solidFill>
          <a:latin typeface="+mn-lt"/>
          <a:ea typeface="+mn-ea"/>
          <a:cs typeface="+mn-cs"/>
        </a:defRPr>
      </a:lvl7pPr>
      <a:lvl8pPr marL="14080736" algn="l" defTabSz="4023067" rtl="0" eaLnBrk="1" latinLnBrk="0" hangingPunct="1">
        <a:defRPr sz="7900" kern="1200">
          <a:solidFill>
            <a:schemeClr val="tx1"/>
          </a:solidFill>
          <a:latin typeface="+mn-lt"/>
          <a:ea typeface="+mn-ea"/>
          <a:cs typeface="+mn-cs"/>
        </a:defRPr>
      </a:lvl8pPr>
      <a:lvl9pPr marL="16092270" algn="l" defTabSz="4023067"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image" Target="../media/image21.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92"/>
          <p:cNvSpPr txBox="1">
            <a:spLocks noChangeArrowheads="1"/>
          </p:cNvSpPr>
          <p:nvPr/>
        </p:nvSpPr>
        <p:spPr bwMode="auto">
          <a:xfrm>
            <a:off x="14097000" y="13327934"/>
            <a:ext cx="11887200" cy="17081581"/>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smtClean="0">
                <a:solidFill>
                  <a:srgbClr val="000000"/>
                </a:solidFill>
                <a:latin typeface="+mn-lt"/>
                <a:cs typeface="Calibri"/>
              </a:rPr>
              <a:t>Indications for undergoing a hemipelvectomy include non-metastatic sarcoma that fails to respond to chemotherapy or radiation, </a:t>
            </a:r>
            <a:r>
              <a:rPr lang="en-US" sz="3200" dirty="0">
                <a:solidFill>
                  <a:srgbClr val="000000"/>
                </a:solidFill>
                <a:latin typeface="+mn-lt"/>
                <a:cs typeface="Calibri"/>
              </a:rPr>
              <a:t>l</a:t>
            </a:r>
            <a:r>
              <a:rPr lang="en-US" sz="3200" dirty="0" smtClean="0">
                <a:solidFill>
                  <a:srgbClr val="000000"/>
                </a:solidFill>
                <a:latin typeface="+mn-lt"/>
                <a:cs typeface="Calibri"/>
              </a:rPr>
              <a:t>arge sarcomas involving multiple compartments of the thigh, pathological fractures that cause contamination in tissue, recurrent sarcomas of the proximal thigh or pelvic region, </a:t>
            </a:r>
            <a:r>
              <a:rPr lang="en-US" sz="3200" dirty="0" err="1" smtClean="0">
                <a:solidFill>
                  <a:srgbClr val="000000"/>
                </a:solidFill>
                <a:latin typeface="+mn-lt"/>
                <a:cs typeface="Calibri"/>
              </a:rPr>
              <a:t>nononcologic</a:t>
            </a:r>
            <a:r>
              <a:rPr lang="en-US" sz="3200" dirty="0" smtClean="0">
                <a:solidFill>
                  <a:srgbClr val="000000"/>
                </a:solidFill>
                <a:latin typeface="+mn-lt"/>
                <a:cs typeface="Calibri"/>
              </a:rPr>
              <a:t> conditions such as uncontrolled sepsis or osteomyelitis, recurrent total hip replacement infections, tumors involving the buttocks which cannot be resected, as well as failed attempts after limb-sparing surgery</a:t>
            </a:r>
            <a:r>
              <a:rPr lang="en-US" sz="3200" dirty="0" smtClean="0">
                <a:solidFill>
                  <a:srgbClr val="000000"/>
                </a:solidFill>
                <a:latin typeface="+mn-lt"/>
                <a:cs typeface="Calibri"/>
              </a:rPr>
              <a:t>.</a:t>
            </a:r>
            <a:endParaRPr lang="en-US" sz="3200" dirty="0">
              <a:solidFill>
                <a:srgbClr val="000000"/>
              </a:solidFill>
              <a:latin typeface="+mn-lt"/>
              <a:cs typeface="Calibri"/>
            </a:endParaRPr>
          </a:p>
          <a:p>
            <a:pPr eaLnBrk="1" hangingPunct="1"/>
            <a:r>
              <a:rPr lang="en-US" sz="3200" dirty="0" smtClean="0">
                <a:solidFill>
                  <a:srgbClr val="000000"/>
                </a:solidFill>
                <a:latin typeface="+mn-lt"/>
                <a:cs typeface="Calibri"/>
              </a:rPr>
              <a:t>Posterior Flap </a:t>
            </a:r>
            <a:r>
              <a:rPr lang="en-US" sz="3200" dirty="0" err="1">
                <a:solidFill>
                  <a:srgbClr val="000000"/>
                </a:solidFill>
                <a:latin typeface="+mn-lt"/>
                <a:cs typeface="Calibri"/>
              </a:rPr>
              <a:t>H</a:t>
            </a:r>
            <a:r>
              <a:rPr lang="en-US" sz="3200" dirty="0" err="1" smtClean="0">
                <a:solidFill>
                  <a:srgbClr val="000000"/>
                </a:solidFill>
                <a:latin typeface="+mn-lt"/>
                <a:cs typeface="Calibri"/>
              </a:rPr>
              <a:t>emipelvectomy</a:t>
            </a:r>
            <a:r>
              <a:rPr lang="en-US" sz="3200" dirty="0" smtClean="0">
                <a:solidFill>
                  <a:srgbClr val="000000"/>
                </a:solidFill>
                <a:latin typeface="+mn-lt"/>
                <a:cs typeface="Calibri"/>
              </a:rPr>
              <a:t> involves an </a:t>
            </a:r>
            <a:r>
              <a:rPr lang="en-US" sz="3200" dirty="0" err="1" smtClean="0">
                <a:solidFill>
                  <a:srgbClr val="000000"/>
                </a:solidFill>
                <a:latin typeface="+mn-lt"/>
                <a:cs typeface="Calibri"/>
              </a:rPr>
              <a:t>ilioinguinal</a:t>
            </a:r>
            <a:r>
              <a:rPr lang="en-US" sz="3200" dirty="0" smtClean="0">
                <a:solidFill>
                  <a:srgbClr val="000000"/>
                </a:solidFill>
                <a:latin typeface="+mn-lt"/>
                <a:cs typeface="Calibri"/>
              </a:rPr>
              <a:t> incision allowing the retroperitoneal space to be explored. The external </a:t>
            </a:r>
            <a:r>
              <a:rPr lang="en-US" sz="3200" dirty="0">
                <a:solidFill>
                  <a:srgbClr val="000000"/>
                </a:solidFill>
                <a:latin typeface="+mn-lt"/>
                <a:cs typeface="Calibri"/>
              </a:rPr>
              <a:t>i</a:t>
            </a:r>
            <a:r>
              <a:rPr lang="en-US" sz="3200" dirty="0" smtClean="0">
                <a:solidFill>
                  <a:srgbClr val="000000"/>
                </a:solidFill>
                <a:latin typeface="+mn-lt"/>
                <a:cs typeface="Calibri"/>
              </a:rPr>
              <a:t>liac vessels are ligated and transected. A </a:t>
            </a:r>
            <a:r>
              <a:rPr lang="en-US" sz="3200" dirty="0" err="1" smtClean="0">
                <a:solidFill>
                  <a:srgbClr val="000000"/>
                </a:solidFill>
                <a:latin typeface="+mn-lt"/>
                <a:cs typeface="Calibri"/>
              </a:rPr>
              <a:t>perineal</a:t>
            </a:r>
            <a:r>
              <a:rPr lang="en-US" sz="3200" dirty="0" smtClean="0">
                <a:solidFill>
                  <a:srgbClr val="000000"/>
                </a:solidFill>
                <a:latin typeface="+mn-lt"/>
                <a:cs typeface="Calibri"/>
              </a:rPr>
              <a:t> incision is made extending from the </a:t>
            </a:r>
            <a:r>
              <a:rPr lang="en-US" sz="3200" dirty="0" err="1" smtClean="0">
                <a:solidFill>
                  <a:srgbClr val="000000"/>
                </a:solidFill>
                <a:latin typeface="+mn-lt"/>
                <a:cs typeface="Calibri"/>
              </a:rPr>
              <a:t>symphysis</a:t>
            </a:r>
            <a:r>
              <a:rPr lang="en-US" sz="3200" dirty="0" smtClean="0">
                <a:solidFill>
                  <a:srgbClr val="000000"/>
                </a:solidFill>
                <a:latin typeface="+mn-lt"/>
                <a:cs typeface="Calibri"/>
              </a:rPr>
              <a:t> pubis down to the ischium along the inferior pubic ramus. Final steps involve release of the sacroiliac joint and remaining pelvic sling muscles as well as the </a:t>
            </a:r>
            <a:r>
              <a:rPr lang="en-US" sz="3200" dirty="0" err="1" smtClean="0">
                <a:solidFill>
                  <a:srgbClr val="000000"/>
                </a:solidFill>
                <a:latin typeface="+mn-lt"/>
                <a:cs typeface="Calibri"/>
              </a:rPr>
              <a:t>sacrotuberous</a:t>
            </a:r>
            <a:r>
              <a:rPr lang="en-US" sz="3200" dirty="0" smtClean="0">
                <a:solidFill>
                  <a:srgbClr val="000000"/>
                </a:solidFill>
                <a:latin typeface="+mn-lt"/>
                <a:cs typeface="Calibri"/>
              </a:rPr>
              <a:t> and </a:t>
            </a:r>
            <a:r>
              <a:rPr lang="en-US" sz="3200" dirty="0" err="1" smtClean="0">
                <a:solidFill>
                  <a:srgbClr val="000000"/>
                </a:solidFill>
                <a:latin typeface="+mn-lt"/>
                <a:cs typeface="Calibri"/>
              </a:rPr>
              <a:t>sacrospinous</a:t>
            </a:r>
            <a:r>
              <a:rPr lang="en-US" sz="3200" dirty="0" smtClean="0">
                <a:solidFill>
                  <a:srgbClr val="000000"/>
                </a:solidFill>
                <a:latin typeface="+mn-lt"/>
                <a:cs typeface="Calibri"/>
              </a:rPr>
              <a:t> ligaments. The lumbosacral plexus is transected adjacent to the sacroiliac joint. If a posterior modified hemipelvectomy is performed the wing of the ilium is transected from the sciatic notch to </a:t>
            </a:r>
            <a:r>
              <a:rPr lang="en-US" sz="3200" dirty="0" err="1" smtClean="0">
                <a:solidFill>
                  <a:srgbClr val="000000"/>
                </a:solidFill>
                <a:latin typeface="+mn-lt"/>
                <a:cs typeface="Calibri"/>
              </a:rPr>
              <a:t>midportion</a:t>
            </a:r>
            <a:r>
              <a:rPr lang="en-US" sz="3200" dirty="0" smtClean="0">
                <a:solidFill>
                  <a:srgbClr val="000000"/>
                </a:solidFill>
                <a:latin typeface="+mn-lt"/>
                <a:cs typeface="Calibri"/>
              </a:rPr>
              <a:t> of the ilium. </a:t>
            </a:r>
            <a:endParaRPr lang="en-US" sz="3200" dirty="0">
              <a:solidFill>
                <a:srgbClr val="000000"/>
              </a:solidFill>
              <a:latin typeface="+mn-lt"/>
              <a:cs typeface="Calibri"/>
            </a:endParaRPr>
          </a:p>
          <a:p>
            <a:pPr eaLnBrk="1" hangingPunct="1"/>
            <a:r>
              <a:rPr lang="en-US" sz="3200" dirty="0" smtClean="0">
                <a:solidFill>
                  <a:srgbClr val="000000"/>
                </a:solidFill>
                <a:latin typeface="+mn-lt"/>
                <a:cs typeface="Calibri"/>
              </a:rPr>
              <a:t>Anterior Flap </a:t>
            </a:r>
            <a:r>
              <a:rPr lang="en-US" sz="3200" dirty="0" err="1" smtClean="0">
                <a:solidFill>
                  <a:srgbClr val="000000"/>
                </a:solidFill>
                <a:latin typeface="+mn-lt"/>
                <a:cs typeface="Calibri"/>
              </a:rPr>
              <a:t>Hemipelvectomy</a:t>
            </a:r>
            <a:r>
              <a:rPr lang="en-US" sz="3200" dirty="0" smtClean="0">
                <a:solidFill>
                  <a:srgbClr val="000000"/>
                </a:solidFill>
                <a:latin typeface="+mn-lt"/>
                <a:cs typeface="Calibri"/>
              </a:rPr>
              <a:t> requires anterior and posterior incisions. The anterior incision is extended along the anterior thigh so the skin can be elevated with the quadriceps off the surface of the femur. The external iliac blood and superficial femoral vessels are preserved to supply the anterior flap. The </a:t>
            </a:r>
            <a:r>
              <a:rPr lang="en-US" sz="3200" dirty="0" err="1" smtClean="0">
                <a:solidFill>
                  <a:srgbClr val="000000"/>
                </a:solidFill>
                <a:latin typeface="+mn-lt"/>
                <a:cs typeface="Calibri"/>
              </a:rPr>
              <a:t>hypogastric</a:t>
            </a:r>
            <a:r>
              <a:rPr lang="en-US" sz="3200" dirty="0" smtClean="0">
                <a:solidFill>
                  <a:srgbClr val="000000"/>
                </a:solidFill>
                <a:latin typeface="+mn-lt"/>
                <a:cs typeface="Calibri"/>
              </a:rPr>
              <a:t> blood vessels are ligated and transected. The superficial femoral blood vessels are tied off at the adductor hiatus. The gluteus maximus muscles are severed from the coccyx and </a:t>
            </a:r>
            <a:r>
              <a:rPr lang="en-US" sz="3200" dirty="0" err="1" smtClean="0">
                <a:solidFill>
                  <a:srgbClr val="000000"/>
                </a:solidFill>
                <a:latin typeface="+mn-lt"/>
                <a:cs typeface="Calibri"/>
              </a:rPr>
              <a:t>sacrotuberous</a:t>
            </a:r>
            <a:r>
              <a:rPr lang="en-US" sz="3200" dirty="0" smtClean="0">
                <a:solidFill>
                  <a:srgbClr val="000000"/>
                </a:solidFill>
                <a:latin typeface="+mn-lt"/>
                <a:cs typeface="Calibri"/>
              </a:rPr>
              <a:t> ligament. After release of the </a:t>
            </a:r>
            <a:r>
              <a:rPr lang="en-US" sz="3200" dirty="0" err="1" smtClean="0">
                <a:solidFill>
                  <a:srgbClr val="000000"/>
                </a:solidFill>
                <a:latin typeface="+mn-lt"/>
                <a:cs typeface="Calibri"/>
              </a:rPr>
              <a:t>quadricep</a:t>
            </a:r>
            <a:r>
              <a:rPr lang="en-US" sz="3200" dirty="0" smtClean="0">
                <a:solidFill>
                  <a:srgbClr val="000000"/>
                </a:solidFill>
                <a:latin typeface="+mn-lt"/>
                <a:cs typeface="Calibri"/>
              </a:rPr>
              <a:t> muscle and </a:t>
            </a:r>
            <a:r>
              <a:rPr lang="en-US" sz="3200" dirty="0" err="1" smtClean="0">
                <a:solidFill>
                  <a:srgbClr val="000000"/>
                </a:solidFill>
                <a:latin typeface="+mn-lt"/>
                <a:cs typeface="Calibri"/>
              </a:rPr>
              <a:t>myocutaneous</a:t>
            </a:r>
            <a:r>
              <a:rPr lang="en-US" sz="3200" dirty="0" smtClean="0">
                <a:solidFill>
                  <a:srgbClr val="000000"/>
                </a:solidFill>
                <a:latin typeface="+mn-lt"/>
                <a:cs typeface="Calibri"/>
              </a:rPr>
              <a:t> flap from the femur, the </a:t>
            </a:r>
            <a:r>
              <a:rPr lang="en-US" sz="3200" dirty="0" err="1" smtClean="0">
                <a:solidFill>
                  <a:srgbClr val="000000"/>
                </a:solidFill>
                <a:latin typeface="+mn-lt"/>
                <a:cs typeface="Calibri"/>
              </a:rPr>
              <a:t>symphysis</a:t>
            </a:r>
            <a:r>
              <a:rPr lang="en-US" sz="3200" dirty="0" smtClean="0">
                <a:solidFill>
                  <a:srgbClr val="000000"/>
                </a:solidFill>
                <a:latin typeface="+mn-lt"/>
                <a:cs typeface="Calibri"/>
              </a:rPr>
              <a:t> pubis is divided, and the pelvic diaphragm and sacrum separated to release the specimen. The quadriceps femoris is flapped over to close the wound and is sutured to the musculature of the  abdominal wall, to the back muscle, to the sacrum, and to the muscles of the pelvic diaphragm. </a:t>
            </a:r>
          </a:p>
          <a:p>
            <a:pPr eaLnBrk="1" hangingPunct="1"/>
            <a:endParaRPr lang="en-US" sz="3200" dirty="0">
              <a:solidFill>
                <a:srgbClr val="000000"/>
              </a:solidFill>
              <a:latin typeface="+mn-lt"/>
              <a:cs typeface="Calibri"/>
            </a:endParaRPr>
          </a:p>
        </p:txBody>
      </p:sp>
      <p:pic>
        <p:nvPicPr>
          <p:cNvPr id="6" name="Picture 5" descr="Screen Shot 2015-09-17 at 10.41.25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204400"/>
            <a:ext cx="40233600" cy="5071462"/>
          </a:xfrm>
          <a:prstGeom prst="rect">
            <a:avLst/>
          </a:prstGeom>
        </p:spPr>
      </p:pic>
      <p:sp>
        <p:nvSpPr>
          <p:cNvPr id="4" name="Text Box 122"/>
          <p:cNvSpPr txBox="1">
            <a:spLocks noChangeArrowheads="1"/>
          </p:cNvSpPr>
          <p:nvPr/>
        </p:nvSpPr>
        <p:spPr bwMode="auto">
          <a:xfrm>
            <a:off x="6629400" y="1427769"/>
            <a:ext cx="27432000" cy="20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7628" tIns="419070" rIns="167628" bIns="41907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000" b="1" dirty="0" err="1" smtClean="0">
                <a:solidFill>
                  <a:srgbClr val="FFFFFF"/>
                </a:solidFill>
                <a:latin typeface="+mn-lt"/>
              </a:rPr>
              <a:t>Hemipelvectomy</a:t>
            </a:r>
            <a:r>
              <a:rPr lang="en-US" sz="8000" b="1" dirty="0" smtClean="0">
                <a:solidFill>
                  <a:srgbClr val="FFFFFF"/>
                </a:solidFill>
                <a:latin typeface="+mn-lt"/>
              </a:rPr>
              <a:t> Surgical Techniques and Outcomes</a:t>
            </a:r>
            <a:endParaRPr lang="en-US" sz="8000" b="1" dirty="0">
              <a:solidFill>
                <a:srgbClr val="FFFFFF"/>
              </a:solidFill>
              <a:latin typeface="+mn-lt"/>
            </a:endParaRPr>
          </a:p>
        </p:txBody>
      </p:sp>
      <p:sp>
        <p:nvSpPr>
          <p:cNvPr id="5" name="Text Box 123"/>
          <p:cNvSpPr txBox="1">
            <a:spLocks noChangeArrowheads="1"/>
          </p:cNvSpPr>
          <p:nvPr/>
        </p:nvSpPr>
        <p:spPr bwMode="auto">
          <a:xfrm>
            <a:off x="5486400" y="2781300"/>
            <a:ext cx="291846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7628" tIns="167628" rIns="167628" bIns="167628"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smtClean="0">
                <a:solidFill>
                  <a:srgbClr val="FFFFFF"/>
                </a:solidFill>
                <a:latin typeface="+mn-lt"/>
              </a:rPr>
              <a:t>Laura </a:t>
            </a:r>
            <a:r>
              <a:rPr lang="en-US" sz="4800" dirty="0" err="1" smtClean="0">
                <a:solidFill>
                  <a:srgbClr val="FFFFFF"/>
                </a:solidFill>
                <a:latin typeface="+mn-lt"/>
              </a:rPr>
              <a:t>Sonnylal</a:t>
            </a:r>
            <a:r>
              <a:rPr lang="en-US" sz="4800" dirty="0" smtClean="0">
                <a:solidFill>
                  <a:srgbClr val="FFFFFF"/>
                </a:solidFill>
                <a:latin typeface="+mn-lt"/>
              </a:rPr>
              <a:t>, B.S.</a:t>
            </a:r>
            <a:r>
              <a:rPr lang="en-US" sz="4800" baseline="30000" dirty="0" smtClean="0">
                <a:solidFill>
                  <a:srgbClr val="FFFFFF"/>
                </a:solidFill>
                <a:latin typeface="+mn-lt"/>
              </a:rPr>
              <a:t> </a:t>
            </a:r>
            <a:r>
              <a:rPr lang="en-US" sz="4800" baseline="30000" dirty="0">
                <a:solidFill>
                  <a:srgbClr val="FFFFFF"/>
                </a:solidFill>
                <a:latin typeface="+mn-lt"/>
              </a:rPr>
              <a:t>1</a:t>
            </a:r>
            <a:r>
              <a:rPr lang="en-US" sz="4800" dirty="0" smtClean="0">
                <a:solidFill>
                  <a:srgbClr val="FFFFFF"/>
                </a:solidFill>
                <a:latin typeface="+mn-lt"/>
              </a:rPr>
              <a:t>, </a:t>
            </a:r>
            <a:r>
              <a:rPr lang="en-US" sz="4800" smtClean="0">
                <a:solidFill>
                  <a:srgbClr val="FFFFFF"/>
                </a:solidFill>
                <a:latin typeface="+mn-lt"/>
              </a:rPr>
              <a:t>Tyler Hoskins, </a:t>
            </a:r>
            <a:r>
              <a:rPr lang="en-US" sz="4800" dirty="0" smtClean="0">
                <a:solidFill>
                  <a:srgbClr val="FFFFFF"/>
                </a:solidFill>
                <a:latin typeface="+mn-lt"/>
              </a:rPr>
              <a:t>B.S.</a:t>
            </a:r>
            <a:r>
              <a:rPr lang="en-US" sz="4800" baseline="30000" dirty="0">
                <a:solidFill>
                  <a:srgbClr val="FFFFFF"/>
                </a:solidFill>
                <a:latin typeface="+mn-lt"/>
              </a:rPr>
              <a:t> </a:t>
            </a:r>
            <a:r>
              <a:rPr lang="en-US" sz="4800" baseline="30000" dirty="0" smtClean="0">
                <a:solidFill>
                  <a:srgbClr val="FFFFFF"/>
                </a:solidFill>
                <a:latin typeface="+mn-lt"/>
              </a:rPr>
              <a:t>1</a:t>
            </a:r>
            <a:r>
              <a:rPr lang="en-US" sz="4800" dirty="0" smtClean="0">
                <a:solidFill>
                  <a:srgbClr val="FFFFFF"/>
                </a:solidFill>
                <a:latin typeface="+mn-lt"/>
              </a:rPr>
              <a:t>, James C. Wittig, M.D.</a:t>
            </a:r>
            <a:r>
              <a:rPr lang="en-US" sz="4800" baseline="30000" dirty="0">
                <a:solidFill>
                  <a:srgbClr val="FFFFFF"/>
                </a:solidFill>
                <a:latin typeface="+mn-lt"/>
              </a:rPr>
              <a:t> 1</a:t>
            </a:r>
            <a:endParaRPr lang="en-US" sz="4800" baseline="30000" dirty="0" smtClean="0">
              <a:solidFill>
                <a:srgbClr val="FFFFFF"/>
              </a:solidFill>
              <a:latin typeface="+mn-lt"/>
            </a:endParaRPr>
          </a:p>
          <a:p>
            <a:pPr algn="ctr" eaLnBrk="1" hangingPunct="1"/>
            <a:r>
              <a:rPr lang="en-US" sz="4800" baseline="30000" dirty="0">
                <a:solidFill>
                  <a:srgbClr val="FFFFFF"/>
                </a:solidFill>
                <a:latin typeface="+mn-lt"/>
              </a:rPr>
              <a:t>1</a:t>
            </a:r>
            <a:r>
              <a:rPr lang="en-US" sz="4800" dirty="0" smtClean="0">
                <a:solidFill>
                  <a:srgbClr val="FFFFFF"/>
                </a:solidFill>
                <a:latin typeface="+mn-lt"/>
              </a:rPr>
              <a:t>John </a:t>
            </a:r>
            <a:r>
              <a:rPr lang="en-US" sz="4800" dirty="0" err="1" smtClean="0">
                <a:solidFill>
                  <a:srgbClr val="FFFFFF"/>
                </a:solidFill>
                <a:latin typeface="+mn-lt"/>
              </a:rPr>
              <a:t>Theurer</a:t>
            </a:r>
            <a:r>
              <a:rPr lang="en-US" sz="4800" dirty="0" smtClean="0">
                <a:solidFill>
                  <a:srgbClr val="FFFFFF"/>
                </a:solidFill>
                <a:latin typeface="+mn-lt"/>
              </a:rPr>
              <a:t> Cancer Center, Hackensack University Medical Center</a:t>
            </a:r>
            <a:endParaRPr lang="en-US" sz="4800" dirty="0">
              <a:solidFill>
                <a:srgbClr val="FFFFFF"/>
              </a:solidFill>
              <a:latin typeface="+mn-lt"/>
            </a:endParaRPr>
          </a:p>
        </p:txBody>
      </p:sp>
      <p:sp>
        <p:nvSpPr>
          <p:cNvPr id="10" name="Text Box 189"/>
          <p:cNvSpPr txBox="1">
            <a:spLocks noChangeArrowheads="1"/>
          </p:cNvSpPr>
          <p:nvPr/>
        </p:nvSpPr>
        <p:spPr bwMode="auto">
          <a:xfrm>
            <a:off x="1676400" y="6019800"/>
            <a:ext cx="11704320" cy="13142038"/>
          </a:xfrm>
          <a:prstGeom prst="rect">
            <a:avLst/>
          </a:prstGeom>
          <a:solidFill>
            <a:schemeClr val="bg1"/>
          </a:solidFill>
          <a:ln w="12700">
            <a:solidFill>
              <a:schemeClr val="accent1">
                <a:lumMod val="75000"/>
              </a:schemeClr>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dirty="0" err="1">
                <a:latin typeface="+mn-lt"/>
              </a:rPr>
              <a:t>Hemipelvectomies</a:t>
            </a:r>
            <a:r>
              <a:rPr lang="en-US" sz="3200" dirty="0">
                <a:latin typeface="+mn-lt"/>
              </a:rPr>
              <a:t> were first introduced in 1891, but lacked successful survival rates until 1895. Since then there have been substantial modifications to the surgical technique. Common indications for patients undergoing a </a:t>
            </a:r>
            <a:r>
              <a:rPr lang="en-US" sz="3200" dirty="0" err="1">
                <a:latin typeface="+mn-lt"/>
              </a:rPr>
              <a:t>hemipelvectomy</a:t>
            </a:r>
            <a:r>
              <a:rPr lang="en-US" sz="3200" dirty="0">
                <a:latin typeface="+mn-lt"/>
              </a:rPr>
              <a:t> include malignant or locally aggressive tumors such as osteosarcoma, </a:t>
            </a:r>
            <a:r>
              <a:rPr lang="en-US" sz="3200" dirty="0" err="1">
                <a:latin typeface="+mn-lt"/>
              </a:rPr>
              <a:t>chondrosarcoma</a:t>
            </a:r>
            <a:r>
              <a:rPr lang="en-US" sz="3200" dirty="0">
                <a:latin typeface="+mn-lt"/>
              </a:rPr>
              <a:t>, and Ewing’s sarcoma. Some rare cases include trauma, </a:t>
            </a:r>
            <a:r>
              <a:rPr lang="en-US" sz="3200" dirty="0" smtClean="0">
                <a:latin typeface="+mn-lt"/>
              </a:rPr>
              <a:t>prosthetic infection</a:t>
            </a:r>
            <a:r>
              <a:rPr lang="en-US" sz="3200" dirty="0">
                <a:latin typeface="+mn-lt"/>
              </a:rPr>
              <a:t>, and osteomyelitis. Aggressive tumors as such cause bone destruction as well as soft tissue damage to the pelvis and adjacent muscles. A curative surgical approach demands </a:t>
            </a:r>
            <a:r>
              <a:rPr lang="en-US" sz="3200" dirty="0" smtClean="0">
                <a:latin typeface="+mn-lt"/>
              </a:rPr>
              <a:t>an accurate </a:t>
            </a:r>
            <a:r>
              <a:rPr lang="en-US" sz="3200" dirty="0">
                <a:latin typeface="+mn-lt"/>
              </a:rPr>
              <a:t>resection </a:t>
            </a:r>
            <a:r>
              <a:rPr lang="en-US" sz="3200" dirty="0" smtClean="0">
                <a:latin typeface="+mn-lt"/>
              </a:rPr>
              <a:t>margin. Tumor </a:t>
            </a:r>
            <a:r>
              <a:rPr lang="en-US" sz="3200" dirty="0">
                <a:latin typeface="+mn-lt"/>
              </a:rPr>
              <a:t>size and location of the primary tumor are also of equal importance to the surgeon. </a:t>
            </a:r>
            <a:r>
              <a:rPr lang="en-US" sz="3200" dirty="0" err="1">
                <a:latin typeface="+mn-lt"/>
              </a:rPr>
              <a:t>Hemipelvectomies</a:t>
            </a:r>
            <a:r>
              <a:rPr lang="en-US" sz="3200" dirty="0">
                <a:latin typeface="+mn-lt"/>
              </a:rPr>
              <a:t> can </a:t>
            </a:r>
            <a:r>
              <a:rPr lang="en-US" sz="3200" dirty="0" smtClean="0">
                <a:latin typeface="+mn-lt"/>
              </a:rPr>
              <a:t>be classified as traditional, modified or extended. Traditional </a:t>
            </a:r>
            <a:r>
              <a:rPr lang="en-US" sz="3200" dirty="0" err="1" smtClean="0">
                <a:latin typeface="+mn-lt"/>
              </a:rPr>
              <a:t>hemipelvectomies</a:t>
            </a:r>
            <a:r>
              <a:rPr lang="en-US" sz="3200" dirty="0" smtClean="0">
                <a:latin typeface="+mn-lt"/>
              </a:rPr>
              <a:t> entail amputation of the entire pelvis and lower extremity through the sacroiliac joint. An extended </a:t>
            </a:r>
            <a:r>
              <a:rPr lang="en-US" sz="3200" dirty="0" err="1" smtClean="0">
                <a:latin typeface="+mn-lt"/>
              </a:rPr>
              <a:t>hemipelvectomy</a:t>
            </a:r>
            <a:r>
              <a:rPr lang="en-US" sz="3200" dirty="0" smtClean="0">
                <a:latin typeface="+mn-lt"/>
              </a:rPr>
              <a:t> typically includes a portion of the sacrum. Modified </a:t>
            </a:r>
            <a:r>
              <a:rPr lang="en-US" sz="3200" dirty="0" err="1" smtClean="0">
                <a:latin typeface="+mn-lt"/>
              </a:rPr>
              <a:t>hemipelvectomies</a:t>
            </a:r>
            <a:r>
              <a:rPr lang="en-US" sz="3200" dirty="0" smtClean="0">
                <a:latin typeface="+mn-lt"/>
              </a:rPr>
              <a:t> are performed above the level of the acetabulum and through the pubic </a:t>
            </a:r>
            <a:r>
              <a:rPr lang="en-US" sz="3200" dirty="0" err="1" smtClean="0">
                <a:latin typeface="+mn-lt"/>
              </a:rPr>
              <a:t>symphysis</a:t>
            </a:r>
            <a:r>
              <a:rPr lang="en-US" sz="3200" dirty="0" smtClean="0">
                <a:latin typeface="+mn-lt"/>
              </a:rPr>
              <a:t> therefore preserving the upper portion of the iliac wing. </a:t>
            </a:r>
            <a:r>
              <a:rPr lang="en-US" sz="3200" dirty="0" err="1" smtClean="0">
                <a:latin typeface="+mn-lt"/>
              </a:rPr>
              <a:t>Hemipelvectomies</a:t>
            </a:r>
            <a:r>
              <a:rPr lang="en-US" sz="3200" dirty="0" smtClean="0">
                <a:latin typeface="+mn-lt"/>
              </a:rPr>
              <a:t> can be performed with a posterior flap utilizing the gluteus maximus and/or overlying skin for closing the wound or with an anterior flap that preserves the external iliac </a:t>
            </a:r>
            <a:r>
              <a:rPr lang="en-US" sz="3200" dirty="0" err="1" smtClean="0">
                <a:latin typeface="+mn-lt"/>
              </a:rPr>
              <a:t>vessles</a:t>
            </a:r>
            <a:r>
              <a:rPr lang="en-US" sz="3200" dirty="0" smtClean="0">
                <a:latin typeface="+mn-lt"/>
              </a:rPr>
              <a:t> and quadriceps musculature for closure. Associative </a:t>
            </a:r>
            <a:r>
              <a:rPr lang="en-US" sz="3200" dirty="0">
                <a:latin typeface="+mn-lt"/>
              </a:rPr>
              <a:t>morbidity, both </a:t>
            </a:r>
            <a:r>
              <a:rPr lang="en-US" sz="3200" dirty="0" err="1">
                <a:latin typeface="+mn-lt"/>
              </a:rPr>
              <a:t>intraoperatively</a:t>
            </a:r>
            <a:r>
              <a:rPr lang="en-US" sz="3200" dirty="0">
                <a:latin typeface="+mn-lt"/>
              </a:rPr>
              <a:t> and post-operatively, may be reduced via a systematic surgical </a:t>
            </a:r>
            <a:r>
              <a:rPr lang="en-US" sz="3200" dirty="0" smtClean="0">
                <a:latin typeface="+mn-lt"/>
              </a:rPr>
              <a:t>approach. Prognosis largely depends on the type and extent of disease. Complications include severe bleeding, wound complications, and phantom limb pain.</a:t>
            </a:r>
            <a:endParaRPr lang="en-US" sz="3200" dirty="0">
              <a:latin typeface="+mn-lt"/>
            </a:endParaRPr>
          </a:p>
        </p:txBody>
      </p:sp>
      <p:sp>
        <p:nvSpPr>
          <p:cNvPr id="32" name="Rectangle 31"/>
          <p:cNvSpPr/>
          <p:nvPr/>
        </p:nvSpPr>
        <p:spPr>
          <a:xfrm>
            <a:off x="1676400" y="51816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chemeClr val="bg1"/>
                </a:solidFill>
              </a:rPr>
              <a:t>Background</a:t>
            </a:r>
            <a:endParaRPr lang="en-US" sz="5400" b="1" dirty="0">
              <a:solidFill>
                <a:schemeClr val="bg1"/>
              </a:solidFill>
            </a:endParaRPr>
          </a:p>
        </p:txBody>
      </p:sp>
      <p:sp>
        <p:nvSpPr>
          <p:cNvPr id="15" name="Text Box 194"/>
          <p:cNvSpPr txBox="1">
            <a:spLocks noChangeArrowheads="1"/>
          </p:cNvSpPr>
          <p:nvPr/>
        </p:nvSpPr>
        <p:spPr bwMode="auto">
          <a:xfrm>
            <a:off x="26593800" y="5791200"/>
            <a:ext cx="11704320" cy="12157153"/>
          </a:xfrm>
          <a:prstGeom prst="rect">
            <a:avLst/>
          </a:prstGeom>
          <a:solidFill>
            <a:schemeClr val="bg1"/>
          </a:solidFill>
          <a:ln w="12700">
            <a:solidFill>
              <a:schemeClr val="accent1">
                <a:lumMod val="75000"/>
              </a:schemeClr>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dirty="0" smtClean="0">
                <a:latin typeface="+mn-lt"/>
              </a:rPr>
              <a:t>Four </a:t>
            </a:r>
            <a:r>
              <a:rPr lang="en-US" sz="3200" dirty="0">
                <a:latin typeface="+mn-lt"/>
              </a:rPr>
              <a:t>patients underwent a right hemipelvectomy, while 2 were treated with a left hemipelvectomy</a:t>
            </a:r>
            <a:r>
              <a:rPr lang="en-US" sz="3200" dirty="0" smtClean="0">
                <a:latin typeface="+mn-lt"/>
              </a:rPr>
              <a:t>. Two patients had a modified hemipelvectomy and 4 had standard hemipevectomies. Four </a:t>
            </a:r>
            <a:r>
              <a:rPr lang="en-US" sz="3200" dirty="0">
                <a:latin typeface="+mn-lt"/>
              </a:rPr>
              <a:t>patients </a:t>
            </a:r>
            <a:r>
              <a:rPr lang="en-US" sz="3200" dirty="0" smtClean="0">
                <a:latin typeface="+mn-lt"/>
              </a:rPr>
              <a:t>underwent a posterior </a:t>
            </a:r>
            <a:r>
              <a:rPr lang="en-US" sz="3200" dirty="0">
                <a:latin typeface="+mn-lt"/>
              </a:rPr>
              <a:t>flap hemipelvectomy, while 2 were treated with an anterior flap</a:t>
            </a:r>
            <a:r>
              <a:rPr lang="en-US" sz="3200" dirty="0" smtClean="0">
                <a:latin typeface="+mn-lt"/>
              </a:rPr>
              <a:t>. Estimated blood loss was 1 liter (3), 1.5 liters (1), 2 liters (1), and 3 liters (1). Three </a:t>
            </a:r>
            <a:r>
              <a:rPr lang="en-US" sz="3200" dirty="0">
                <a:latin typeface="+mn-lt"/>
              </a:rPr>
              <a:t>patients required repeat OR visits for a non-healing wound</a:t>
            </a:r>
            <a:r>
              <a:rPr lang="en-US" sz="3200" dirty="0" smtClean="0">
                <a:latin typeface="+mn-lt"/>
              </a:rPr>
              <a:t>. </a:t>
            </a:r>
            <a:r>
              <a:rPr lang="en-US" sz="3200" dirty="0">
                <a:latin typeface="+mn-lt"/>
              </a:rPr>
              <a:t>Complications consisted of </a:t>
            </a:r>
            <a:r>
              <a:rPr lang="en-US" sz="3200" dirty="0" smtClean="0">
                <a:latin typeface="+mn-lt"/>
              </a:rPr>
              <a:t>pain (2), phantom </a:t>
            </a:r>
            <a:r>
              <a:rPr lang="en-US" sz="3200" dirty="0">
                <a:latin typeface="+mn-lt"/>
              </a:rPr>
              <a:t>limb </a:t>
            </a:r>
            <a:r>
              <a:rPr lang="en-US" sz="3200" dirty="0" smtClean="0">
                <a:latin typeface="+mn-lt"/>
              </a:rPr>
              <a:t>pain (2) </a:t>
            </a:r>
            <a:r>
              <a:rPr lang="en-US" sz="3200" dirty="0" smtClean="0">
                <a:latin typeface="+mn-lt"/>
              </a:rPr>
              <a:t>with an average pain score of 4.5/10 </a:t>
            </a:r>
            <a:r>
              <a:rPr lang="en-US" sz="3200" dirty="0" smtClean="0">
                <a:latin typeface="+mn-lt"/>
              </a:rPr>
              <a:t> (range </a:t>
            </a:r>
            <a:r>
              <a:rPr lang="en-US" sz="3200" dirty="0" smtClean="0">
                <a:latin typeface="+mn-lt"/>
              </a:rPr>
              <a:t>of 4-</a:t>
            </a:r>
            <a:r>
              <a:rPr lang="en-US" sz="3200" dirty="0" smtClean="0">
                <a:latin typeface="+mn-lt"/>
              </a:rPr>
              <a:t>5), </a:t>
            </a:r>
            <a:r>
              <a:rPr lang="en-US" sz="3200" dirty="0" smtClean="0">
                <a:latin typeface="+mn-lt"/>
              </a:rPr>
              <a:t>depression and </a:t>
            </a:r>
            <a:r>
              <a:rPr lang="en-US" sz="3200" dirty="0" smtClean="0">
                <a:latin typeface="+mn-lt"/>
              </a:rPr>
              <a:t>incontinence </a:t>
            </a:r>
            <a:r>
              <a:rPr lang="en-US" sz="3200" dirty="0">
                <a:latin typeface="+mn-lt"/>
              </a:rPr>
              <a:t>of </a:t>
            </a:r>
            <a:r>
              <a:rPr lang="en-US" sz="3200" dirty="0" smtClean="0">
                <a:latin typeface="+mn-lt"/>
              </a:rPr>
              <a:t>urine (1), thrombus </a:t>
            </a:r>
            <a:r>
              <a:rPr lang="en-US" sz="3200" dirty="0">
                <a:latin typeface="+mn-lt"/>
              </a:rPr>
              <a:t>in the pelvic vein in conjunction with bilateral pulmonary </a:t>
            </a:r>
            <a:r>
              <a:rPr lang="en-US" sz="3200" dirty="0" smtClean="0">
                <a:latin typeface="+mn-lt"/>
              </a:rPr>
              <a:t>emboli (</a:t>
            </a:r>
            <a:r>
              <a:rPr lang="en-US" sz="3200" dirty="0" smtClean="0">
                <a:latin typeface="+mn-lt"/>
              </a:rPr>
              <a:t>1). </a:t>
            </a:r>
            <a:r>
              <a:rPr lang="en-US" sz="3200" dirty="0" smtClean="0">
                <a:latin typeface="+mn-lt"/>
              </a:rPr>
              <a:t>Two patients are survivors at 13 and 38 months postop. Both patients are pain free and lead active lives. One patient swims in the ocean and is working part time.  Both </a:t>
            </a:r>
            <a:r>
              <a:rPr lang="en-US" sz="3200" dirty="0" smtClean="0">
                <a:latin typeface="+mn-lt"/>
              </a:rPr>
              <a:t>were treated for non-oncological reasons (infection). </a:t>
            </a:r>
            <a:r>
              <a:rPr lang="en-US" sz="3200" dirty="0" smtClean="0">
                <a:latin typeface="+mn-lt"/>
              </a:rPr>
              <a:t>Four patients </a:t>
            </a:r>
            <a:r>
              <a:rPr lang="en-US" sz="3200" dirty="0">
                <a:latin typeface="+mn-lt"/>
              </a:rPr>
              <a:t>in this study </a:t>
            </a:r>
            <a:r>
              <a:rPr lang="en-US" sz="3200" dirty="0" smtClean="0">
                <a:latin typeface="+mn-lt"/>
              </a:rPr>
              <a:t>are deceased. One deceased patient </a:t>
            </a:r>
            <a:r>
              <a:rPr lang="en-US" sz="3200" dirty="0" smtClean="0">
                <a:latin typeface="+mn-lt"/>
              </a:rPr>
              <a:t>who had a recurrent pelvic </a:t>
            </a:r>
            <a:r>
              <a:rPr lang="en-US" sz="3200" dirty="0" err="1" smtClean="0">
                <a:latin typeface="+mn-lt"/>
              </a:rPr>
              <a:t>myxofibrosarcoma</a:t>
            </a:r>
            <a:r>
              <a:rPr lang="en-US" sz="3200" dirty="0" smtClean="0">
                <a:latin typeface="+mn-lt"/>
              </a:rPr>
              <a:t> one year after the index procedure underwent </a:t>
            </a:r>
            <a:r>
              <a:rPr lang="en-US" sz="3200" dirty="0" smtClean="0">
                <a:latin typeface="+mn-lt"/>
              </a:rPr>
              <a:t>a right hemipelvectomy and subsequent resection of lung metastasis. </a:t>
            </a:r>
            <a:r>
              <a:rPr lang="en-US" sz="3200" dirty="0" smtClean="0">
                <a:latin typeface="+mn-lt"/>
              </a:rPr>
              <a:t>This </a:t>
            </a:r>
            <a:r>
              <a:rPr lang="en-US" sz="3200" dirty="0">
                <a:latin typeface="+mn-lt"/>
              </a:rPr>
              <a:t>patient decided against chemotherapy and chose to continue end of life </a:t>
            </a:r>
            <a:r>
              <a:rPr lang="en-US" sz="3200" dirty="0" smtClean="0">
                <a:latin typeface="+mn-lt"/>
              </a:rPr>
              <a:t>care. The </a:t>
            </a:r>
            <a:r>
              <a:rPr lang="en-US" sz="3200" dirty="0" smtClean="0">
                <a:latin typeface="+mn-lt"/>
              </a:rPr>
              <a:t>second </a:t>
            </a:r>
            <a:r>
              <a:rPr lang="en-US" sz="3200" dirty="0" smtClean="0">
                <a:latin typeface="+mn-lt"/>
              </a:rPr>
              <a:t>patient died </a:t>
            </a:r>
            <a:r>
              <a:rPr lang="en-US" sz="3200" dirty="0" smtClean="0">
                <a:latin typeface="+mn-lt"/>
              </a:rPr>
              <a:t>from metastatic endometrial carcinoma approximately </a:t>
            </a:r>
            <a:r>
              <a:rPr lang="en-US" sz="3200" dirty="0" smtClean="0">
                <a:latin typeface="+mn-lt"/>
              </a:rPr>
              <a:t>1 year post op right </a:t>
            </a:r>
            <a:r>
              <a:rPr lang="en-US" sz="3200" dirty="0" smtClean="0">
                <a:latin typeface="+mn-lt"/>
              </a:rPr>
              <a:t>hemipelvectomy. </a:t>
            </a:r>
            <a:r>
              <a:rPr lang="en-US" sz="3200" dirty="0">
                <a:latin typeface="+mn-lt"/>
              </a:rPr>
              <a:t>A</a:t>
            </a:r>
            <a:r>
              <a:rPr lang="en-US" sz="3200" dirty="0" smtClean="0">
                <a:latin typeface="+mn-lt"/>
              </a:rPr>
              <a:t> third patient died approximately 6 months post op right hemipelvectomy from recurrent </a:t>
            </a:r>
            <a:r>
              <a:rPr lang="en-US" sz="3200" dirty="0" err="1" smtClean="0">
                <a:latin typeface="+mn-lt"/>
              </a:rPr>
              <a:t>chondrosarcoma</a:t>
            </a:r>
            <a:r>
              <a:rPr lang="en-US" sz="3200" dirty="0" smtClean="0">
                <a:latin typeface="+mn-lt"/>
              </a:rPr>
              <a:t> with metastatic disease. </a:t>
            </a:r>
            <a:r>
              <a:rPr lang="en-US" sz="3200" dirty="0" smtClean="0">
                <a:latin typeface="+mn-lt"/>
              </a:rPr>
              <a:t>A </a:t>
            </a:r>
            <a:r>
              <a:rPr lang="en-US" sz="3200" dirty="0" smtClean="0">
                <a:latin typeface="+mn-lt"/>
              </a:rPr>
              <a:t>fourth patient died 13 months post op from unknown reasons as patient was lost to follow up. </a:t>
            </a:r>
            <a:endParaRPr lang="en-US" sz="3200" dirty="0">
              <a:latin typeface="+mn-lt"/>
            </a:endParaRPr>
          </a:p>
        </p:txBody>
      </p:sp>
      <p:sp>
        <p:nvSpPr>
          <p:cNvPr id="33" name="Rectangle 32"/>
          <p:cNvSpPr/>
          <p:nvPr/>
        </p:nvSpPr>
        <p:spPr>
          <a:xfrm>
            <a:off x="1676400" y="190500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Purpose</a:t>
            </a:r>
            <a:endParaRPr lang="en-US" sz="5400" b="1" dirty="0">
              <a:solidFill>
                <a:srgbClr val="FFFFFF"/>
              </a:solidFill>
            </a:endParaRPr>
          </a:p>
        </p:txBody>
      </p:sp>
      <p:sp>
        <p:nvSpPr>
          <p:cNvPr id="13" name="Text Box 192"/>
          <p:cNvSpPr txBox="1">
            <a:spLocks noChangeArrowheads="1"/>
          </p:cNvSpPr>
          <p:nvPr/>
        </p:nvSpPr>
        <p:spPr bwMode="auto">
          <a:xfrm>
            <a:off x="14097000" y="30251400"/>
            <a:ext cx="11887200" cy="4955178"/>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000" dirty="0" smtClean="0">
                <a:latin typeface="+mn-lt"/>
              </a:rPr>
              <a:t>Six </a:t>
            </a:r>
            <a:r>
              <a:rPr lang="en-US" sz="3000" dirty="0">
                <a:latin typeface="+mn-lt"/>
              </a:rPr>
              <a:t>patients treated with </a:t>
            </a:r>
            <a:r>
              <a:rPr lang="en-US" sz="3000" dirty="0" err="1" smtClean="0">
                <a:latin typeface="+mn-lt"/>
              </a:rPr>
              <a:t>hemipelvectomies</a:t>
            </a:r>
            <a:r>
              <a:rPr lang="en-US" sz="3000" dirty="0" smtClean="0">
                <a:latin typeface="+mn-lt"/>
              </a:rPr>
              <a:t> </a:t>
            </a:r>
            <a:r>
              <a:rPr lang="en-US" sz="3000" dirty="0">
                <a:latin typeface="+mn-lt"/>
              </a:rPr>
              <a:t>from Jan 2014 to August 2016, were </a:t>
            </a:r>
            <a:r>
              <a:rPr lang="en-US" sz="3000" dirty="0" smtClean="0">
                <a:latin typeface="+mn-lt"/>
              </a:rPr>
              <a:t>retrospectively reviewed</a:t>
            </a:r>
            <a:r>
              <a:rPr lang="en-US" sz="3000" dirty="0" smtClean="0">
                <a:latin typeface="+mn-lt"/>
              </a:rPr>
              <a:t>. During this time frame the senior author performed surgery on 540 patients.  </a:t>
            </a:r>
            <a:r>
              <a:rPr lang="en-US" sz="3000" dirty="0" smtClean="0">
                <a:latin typeface="+mn-lt"/>
              </a:rPr>
              <a:t>We analyzed indications, surgical approach, complications, outcome and prognosis. Age ranged from 63-72, with an average age of 68yrs old. There were 4 males and 2 females. Clinical diagnoses included </a:t>
            </a:r>
            <a:r>
              <a:rPr lang="en-US" sz="3000" dirty="0" err="1">
                <a:latin typeface="+mn-lt"/>
              </a:rPr>
              <a:t>myxofibrosarcoma</a:t>
            </a:r>
            <a:r>
              <a:rPr lang="en-US" sz="3000" dirty="0">
                <a:latin typeface="+mn-lt"/>
              </a:rPr>
              <a:t> (1), ischemia and acute osteomyelitis due to complications from pelvic </a:t>
            </a:r>
            <a:r>
              <a:rPr lang="en-US" sz="3000" dirty="0" err="1">
                <a:latin typeface="+mn-lt"/>
              </a:rPr>
              <a:t>leiomyosarcoma</a:t>
            </a:r>
            <a:r>
              <a:rPr lang="en-US" sz="3000" dirty="0">
                <a:latin typeface="+mn-lt"/>
              </a:rPr>
              <a:t> done at outside facility (1), chronic osteomyelitis (1), chronic infected total hip replacement (1), endometrial adenocarcinoma(1), and </a:t>
            </a:r>
            <a:r>
              <a:rPr lang="en-US" sz="3000" dirty="0" err="1">
                <a:latin typeface="+mn-lt"/>
              </a:rPr>
              <a:t>chondrosarcoma</a:t>
            </a:r>
            <a:r>
              <a:rPr lang="en-US" sz="3000" dirty="0">
                <a:latin typeface="+mn-lt"/>
              </a:rPr>
              <a:t> (1). </a:t>
            </a:r>
            <a:endParaRPr lang="en-US" sz="3000" dirty="0">
              <a:solidFill>
                <a:srgbClr val="000000"/>
              </a:solidFill>
              <a:latin typeface="+mn-lt"/>
              <a:cs typeface="Calibri"/>
            </a:endParaRPr>
          </a:p>
        </p:txBody>
      </p:sp>
      <p:sp>
        <p:nvSpPr>
          <p:cNvPr id="34" name="Rectangle 33"/>
          <p:cNvSpPr/>
          <p:nvPr/>
        </p:nvSpPr>
        <p:spPr>
          <a:xfrm>
            <a:off x="14097000" y="29260800"/>
            <a:ext cx="11887200" cy="1066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Patients &amp; Methods</a:t>
            </a:r>
            <a:endParaRPr lang="en-US" sz="5400" b="1" dirty="0">
              <a:solidFill>
                <a:srgbClr val="FFFFFF"/>
              </a:solidFill>
            </a:endParaRPr>
          </a:p>
        </p:txBody>
      </p:sp>
      <p:sp>
        <p:nvSpPr>
          <p:cNvPr id="14" name="Text Box 193"/>
          <p:cNvSpPr txBox="1">
            <a:spLocks noChangeArrowheads="1"/>
          </p:cNvSpPr>
          <p:nvPr/>
        </p:nvSpPr>
        <p:spPr bwMode="auto">
          <a:xfrm>
            <a:off x="26471880" y="27971676"/>
            <a:ext cx="11704320" cy="7232724"/>
          </a:xfrm>
          <a:prstGeom prst="rect">
            <a:avLst/>
          </a:prstGeom>
          <a:solidFill>
            <a:schemeClr val="bg1"/>
          </a:solidFill>
          <a:ln w="12700">
            <a:solidFill>
              <a:schemeClr val="accent1">
                <a:lumMod val="75000"/>
              </a:schemeClr>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dirty="0" err="1">
                <a:latin typeface="+mn-lt"/>
              </a:rPr>
              <a:t>Hemipelvectomies</a:t>
            </a:r>
            <a:r>
              <a:rPr lang="en-US" sz="3200" dirty="0">
                <a:latin typeface="+mn-lt"/>
              </a:rPr>
              <a:t> are complex procedures with many potential complications. Indications are reserved for the most extreme cases and may include oncological and non-oncological causes. The type of hemipelvectomy and flap will depend on the specific disease process as well as its extent and the tissues </a:t>
            </a:r>
            <a:r>
              <a:rPr lang="en-US" sz="3200" dirty="0" smtClean="0">
                <a:latin typeface="+mn-lt"/>
              </a:rPr>
              <a:t>involved. </a:t>
            </a:r>
            <a:r>
              <a:rPr lang="en-US" sz="3200" dirty="0">
                <a:latin typeface="+mn-lt"/>
              </a:rPr>
              <a:t>D</a:t>
            </a:r>
            <a:r>
              <a:rPr lang="en-US" sz="3200" dirty="0" smtClean="0">
                <a:latin typeface="+mn-lt"/>
              </a:rPr>
              <a:t>ue </a:t>
            </a:r>
            <a:r>
              <a:rPr lang="en-US" sz="3200" dirty="0">
                <a:latin typeface="+mn-lt"/>
              </a:rPr>
              <a:t>to the anticipation of extensive blood loss and potential wound </a:t>
            </a:r>
            <a:r>
              <a:rPr lang="en-US" sz="3200" dirty="0" smtClean="0">
                <a:latin typeface="+mn-lt"/>
              </a:rPr>
              <a:t>complications, </a:t>
            </a:r>
            <a:r>
              <a:rPr lang="en-US" sz="3200" dirty="0" err="1">
                <a:latin typeface="+mn-lt"/>
              </a:rPr>
              <a:t>h</a:t>
            </a:r>
            <a:r>
              <a:rPr lang="en-US" sz="3200" dirty="0" err="1" smtClean="0">
                <a:latin typeface="+mn-lt"/>
              </a:rPr>
              <a:t>emipelvectomies</a:t>
            </a:r>
            <a:r>
              <a:rPr lang="en-US" sz="3200" dirty="0" smtClean="0">
                <a:latin typeface="+mn-lt"/>
              </a:rPr>
              <a:t> should </a:t>
            </a:r>
            <a:r>
              <a:rPr lang="en-US" sz="3200" dirty="0">
                <a:latin typeface="+mn-lt"/>
              </a:rPr>
              <a:t>be </a:t>
            </a:r>
            <a:r>
              <a:rPr lang="en-US" sz="3200" dirty="0" smtClean="0">
                <a:latin typeface="+mn-lt"/>
              </a:rPr>
              <a:t>performed </a:t>
            </a:r>
            <a:r>
              <a:rPr lang="en-US" sz="3200" dirty="0">
                <a:latin typeface="+mn-lt"/>
              </a:rPr>
              <a:t>by </a:t>
            </a:r>
            <a:r>
              <a:rPr lang="en-US" sz="3200" dirty="0" smtClean="0">
                <a:latin typeface="+mn-lt"/>
              </a:rPr>
              <a:t>surgeons with sufficient experience. Most </a:t>
            </a:r>
            <a:r>
              <a:rPr lang="en-US" sz="3200" dirty="0">
                <a:latin typeface="+mn-lt"/>
              </a:rPr>
              <a:t>patients will </a:t>
            </a:r>
            <a:r>
              <a:rPr lang="en-US" sz="3200" dirty="0" smtClean="0">
                <a:latin typeface="+mn-lt"/>
              </a:rPr>
              <a:t>encounter </a:t>
            </a:r>
            <a:r>
              <a:rPr lang="en-US" sz="3200" dirty="0">
                <a:latin typeface="+mn-lt"/>
              </a:rPr>
              <a:t>some </a:t>
            </a:r>
            <a:r>
              <a:rPr lang="en-US" sz="3200" dirty="0" smtClean="0">
                <a:latin typeface="+mn-lt"/>
              </a:rPr>
              <a:t>degree </a:t>
            </a:r>
            <a:r>
              <a:rPr lang="en-US" sz="3200" dirty="0">
                <a:latin typeface="+mn-lt"/>
              </a:rPr>
              <a:t>of phantom limb pain </a:t>
            </a:r>
            <a:r>
              <a:rPr lang="en-US" sz="3200" dirty="0" smtClean="0">
                <a:latin typeface="+mn-lt"/>
              </a:rPr>
              <a:t>postoperatively. </a:t>
            </a:r>
            <a:r>
              <a:rPr lang="en-US" sz="3200" dirty="0" smtClean="0">
                <a:latin typeface="+mn-lt"/>
              </a:rPr>
              <a:t>Survivors</a:t>
            </a:r>
            <a:r>
              <a:rPr lang="en-US" sz="3200" dirty="0" smtClean="0">
                <a:latin typeface="+mn-lt"/>
              </a:rPr>
              <a:t> </a:t>
            </a:r>
            <a:r>
              <a:rPr lang="en-US" sz="3200" dirty="0" smtClean="0">
                <a:latin typeface="+mn-lt"/>
              </a:rPr>
              <a:t>can lead </a:t>
            </a:r>
            <a:r>
              <a:rPr lang="en-US" sz="3200" dirty="0">
                <a:latin typeface="+mn-lt"/>
              </a:rPr>
              <a:t>a productive life postoperatively if disease is </a:t>
            </a:r>
            <a:r>
              <a:rPr lang="en-US" sz="3200" dirty="0" smtClean="0">
                <a:latin typeface="+mn-lt"/>
              </a:rPr>
              <a:t>eradicated</a:t>
            </a:r>
            <a:r>
              <a:rPr lang="en-US" sz="3200" dirty="0" smtClean="0">
                <a:latin typeface="+mn-lt"/>
              </a:rPr>
              <a:t>. Since </a:t>
            </a:r>
            <a:r>
              <a:rPr lang="en-US" sz="3200" dirty="0" err="1" smtClean="0">
                <a:latin typeface="+mn-lt"/>
              </a:rPr>
              <a:t>hemipelvectomies</a:t>
            </a:r>
            <a:r>
              <a:rPr lang="en-US" sz="3200" dirty="0" smtClean="0">
                <a:latin typeface="+mn-lt"/>
              </a:rPr>
              <a:t> are usually performed for the most extreme sarcoma, patients who undergo this procedure may have the worst long term prognosis in terms of survival. More studies with larger populations are necessary to draw more firm conclusions. </a:t>
            </a:r>
            <a:endParaRPr lang="en-US" sz="3200" dirty="0">
              <a:latin typeface="+mn-lt"/>
              <a:cs typeface="Calibri"/>
            </a:endParaRPr>
          </a:p>
        </p:txBody>
      </p:sp>
      <p:sp>
        <p:nvSpPr>
          <p:cNvPr id="36" name="Rectangle 35"/>
          <p:cNvSpPr/>
          <p:nvPr/>
        </p:nvSpPr>
        <p:spPr>
          <a:xfrm>
            <a:off x="26441400" y="27127200"/>
            <a:ext cx="1181100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FFFFFF"/>
                </a:solidFill>
              </a:rPr>
              <a:t>Conclusions</a:t>
            </a:r>
          </a:p>
        </p:txBody>
      </p:sp>
      <p:sp>
        <p:nvSpPr>
          <p:cNvPr id="11" name="Text Box 190"/>
          <p:cNvSpPr txBox="1">
            <a:spLocks noChangeArrowheads="1"/>
          </p:cNvSpPr>
          <p:nvPr/>
        </p:nvSpPr>
        <p:spPr bwMode="auto">
          <a:xfrm>
            <a:off x="1676400" y="19888200"/>
            <a:ext cx="11704320" cy="1323415"/>
          </a:xfrm>
          <a:prstGeom prst="rect">
            <a:avLst/>
          </a:prstGeom>
          <a:solidFill>
            <a:schemeClr val="bg1"/>
          </a:solidFill>
          <a:ln w="12700">
            <a:solidFill>
              <a:schemeClr val="accent1">
                <a:lumMod val="75000"/>
              </a:schemeClr>
            </a:solidFill>
          </a:ln>
          <a:effectLst/>
        </p:spPr>
        <p:txBody>
          <a:bodyPr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200" dirty="0" smtClean="0">
                <a:latin typeface="+mn-lt"/>
              </a:rPr>
              <a:t>To describe the surgical technique and outcomes for various patients treated with </a:t>
            </a:r>
            <a:r>
              <a:rPr lang="en-US" sz="3200" dirty="0" err="1" smtClean="0">
                <a:latin typeface="+mn-lt"/>
              </a:rPr>
              <a:t>hemipelvectomies</a:t>
            </a:r>
            <a:r>
              <a:rPr lang="en-US" sz="3200" dirty="0" smtClean="0">
                <a:latin typeface="+mn-lt"/>
              </a:rPr>
              <a:t> from 2014 to 2016.</a:t>
            </a:r>
            <a:endParaRPr lang="en-US" sz="3200" dirty="0">
              <a:latin typeface="+mn-lt"/>
              <a:cs typeface="Calibri"/>
            </a:endParaRPr>
          </a:p>
        </p:txBody>
      </p:sp>
      <p:sp>
        <p:nvSpPr>
          <p:cNvPr id="45" name="Rectangle 44"/>
          <p:cNvSpPr/>
          <p:nvPr/>
        </p:nvSpPr>
        <p:spPr>
          <a:xfrm>
            <a:off x="26593800" y="5105400"/>
            <a:ext cx="11704320" cy="838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rgbClr val="FFFFFF"/>
                </a:solidFill>
              </a:rPr>
              <a:t>Results</a:t>
            </a:r>
          </a:p>
        </p:txBody>
      </p:sp>
      <p:sp>
        <p:nvSpPr>
          <p:cNvPr id="23" name="Rectangle 22"/>
          <p:cNvSpPr/>
          <p:nvPr/>
        </p:nvSpPr>
        <p:spPr>
          <a:xfrm>
            <a:off x="39395400" y="5029200"/>
            <a:ext cx="838200" cy="30175200"/>
          </a:xfrm>
          <a:prstGeom prst="rect">
            <a:avLst/>
          </a:prstGeom>
          <a:solidFill>
            <a:srgbClr val="3C97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0" y="5029200"/>
            <a:ext cx="838200" cy="30175200"/>
          </a:xfrm>
          <a:prstGeom prst="rect">
            <a:avLst/>
          </a:prstGeom>
          <a:solidFill>
            <a:srgbClr val="3C97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fficial HUMC-logo-600x126%20%281%2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2133600"/>
            <a:ext cx="7162800" cy="1504188"/>
          </a:xfrm>
          <a:prstGeom prst="rect">
            <a:avLst/>
          </a:prstGeom>
        </p:spPr>
      </p:pic>
      <p:pic>
        <p:nvPicPr>
          <p:cNvPr id="9" name="Picture 8" descr="JTCC%20Logo.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613600" y="1981200"/>
            <a:ext cx="6552249" cy="2133600"/>
          </a:xfrm>
          <a:prstGeom prst="rect">
            <a:avLst/>
          </a:prstGeom>
        </p:spPr>
      </p:pic>
      <p:sp>
        <p:nvSpPr>
          <p:cNvPr id="62" name="TextBox 61"/>
          <p:cNvSpPr txBox="1"/>
          <p:nvPr/>
        </p:nvSpPr>
        <p:spPr>
          <a:xfrm>
            <a:off x="10515600" y="36499800"/>
            <a:ext cx="14020800" cy="3429000"/>
          </a:xfrm>
          <a:prstGeom prst="rect">
            <a:avLst/>
          </a:prstGeom>
          <a:noFill/>
        </p:spPr>
        <p:txBody>
          <a:bodyPr wrap="square" lIns="83814" tIns="83814" rIns="83814" bIns="83814" numCol="1" spcCol="419070" rtlCol="0">
            <a:noAutofit/>
          </a:bodyPr>
          <a:lstStyle/>
          <a:p>
            <a:pPr marL="342900" indent="-342900">
              <a:buAutoNum type="arabicPeriod"/>
            </a:pPr>
            <a:r>
              <a:rPr lang="en-US" sz="1800" dirty="0" err="1" smtClean="0">
                <a:solidFill>
                  <a:srgbClr val="000000"/>
                </a:solidFill>
              </a:rPr>
              <a:t>Wedemeyer</a:t>
            </a:r>
            <a:r>
              <a:rPr lang="en-US" sz="1800" dirty="0" smtClean="0">
                <a:solidFill>
                  <a:srgbClr val="000000"/>
                </a:solidFill>
              </a:rPr>
              <a:t> C, </a:t>
            </a:r>
            <a:r>
              <a:rPr lang="en-US" sz="1800" dirty="0" err="1" smtClean="0">
                <a:solidFill>
                  <a:srgbClr val="000000"/>
                </a:solidFill>
              </a:rPr>
              <a:t>Kauther</a:t>
            </a:r>
            <a:r>
              <a:rPr lang="en-US" sz="1800" dirty="0" smtClean="0">
                <a:solidFill>
                  <a:srgbClr val="000000"/>
                </a:solidFill>
              </a:rPr>
              <a:t> MD. Hemipelvectomy</a:t>
            </a:r>
            <a:r>
              <a:rPr lang="en-US" sz="1800" dirty="0">
                <a:solidFill>
                  <a:srgbClr val="000000"/>
                </a:solidFill>
              </a:rPr>
              <a:t>- only a salvage therapy? </a:t>
            </a:r>
            <a:r>
              <a:rPr lang="en-US" sz="1800" dirty="0" err="1">
                <a:solidFill>
                  <a:srgbClr val="000000"/>
                </a:solidFill>
              </a:rPr>
              <a:t>Orthop</a:t>
            </a:r>
            <a:r>
              <a:rPr lang="en-US" sz="1800" dirty="0">
                <a:solidFill>
                  <a:srgbClr val="000000"/>
                </a:solidFill>
              </a:rPr>
              <a:t> Rev (Pavia). 2011 Mar 17;3(1):</a:t>
            </a:r>
            <a:r>
              <a:rPr lang="en-US" sz="1800" dirty="0" smtClean="0">
                <a:solidFill>
                  <a:srgbClr val="000000"/>
                </a:solidFill>
              </a:rPr>
              <a:t>e4</a:t>
            </a:r>
            <a:endParaRPr lang="en-US" sz="1800" dirty="0">
              <a:solidFill>
                <a:srgbClr val="000000"/>
              </a:solidFill>
            </a:endParaRPr>
          </a:p>
          <a:p>
            <a:r>
              <a:rPr lang="en-US" sz="1800" dirty="0" smtClean="0">
                <a:solidFill>
                  <a:srgbClr val="000000"/>
                </a:solidFill>
              </a:rPr>
              <a:t>2.   </a:t>
            </a:r>
            <a:r>
              <a:rPr lang="en-US" sz="1800" dirty="0" err="1" smtClean="0">
                <a:solidFill>
                  <a:srgbClr val="000000"/>
                </a:solidFill>
              </a:rPr>
              <a:t>Bickels</a:t>
            </a:r>
            <a:r>
              <a:rPr lang="en-US" sz="1800" dirty="0" smtClean="0">
                <a:solidFill>
                  <a:srgbClr val="000000"/>
                </a:solidFill>
              </a:rPr>
              <a:t> </a:t>
            </a:r>
            <a:r>
              <a:rPr lang="en-US" sz="1800" dirty="0">
                <a:solidFill>
                  <a:srgbClr val="000000"/>
                </a:solidFill>
              </a:rPr>
              <a:t>J, </a:t>
            </a:r>
            <a:r>
              <a:rPr lang="en-US" sz="1800" dirty="0" err="1">
                <a:solidFill>
                  <a:srgbClr val="000000"/>
                </a:solidFill>
              </a:rPr>
              <a:t>Malawer</a:t>
            </a:r>
            <a:r>
              <a:rPr lang="en-US" sz="1800" dirty="0">
                <a:solidFill>
                  <a:srgbClr val="000000"/>
                </a:solidFill>
              </a:rPr>
              <a:t> M, Wittig J. (2012) Operative Techniques in Orthopedic Surgical Oncology. Philadelphia, PA: Lippincott Williams &amp; Wilkins</a:t>
            </a:r>
          </a:p>
        </p:txBody>
      </p:sp>
      <p:sp>
        <p:nvSpPr>
          <p:cNvPr id="65" name="TextBox 64"/>
          <p:cNvSpPr txBox="1"/>
          <p:nvPr/>
        </p:nvSpPr>
        <p:spPr>
          <a:xfrm>
            <a:off x="1676400" y="36499800"/>
            <a:ext cx="6532786" cy="3039287"/>
          </a:xfrm>
          <a:prstGeom prst="rect">
            <a:avLst/>
          </a:prstGeom>
          <a:noFill/>
        </p:spPr>
        <p:txBody>
          <a:bodyPr wrap="none" lIns="83814" tIns="41907" rIns="83814" bIns="41907" rtlCol="0">
            <a:spAutoFit/>
          </a:bodyPr>
          <a:lstStyle/>
          <a:p>
            <a:r>
              <a:rPr lang="en-US" sz="3200" dirty="0" smtClean="0"/>
              <a:t>James C. Wittig, M.D.</a:t>
            </a:r>
          </a:p>
          <a:p>
            <a:r>
              <a:rPr lang="en-US" sz="3200" dirty="0" smtClean="0"/>
              <a:t>Hackensack University Medical Center</a:t>
            </a:r>
          </a:p>
          <a:p>
            <a:r>
              <a:rPr lang="en-US" sz="3200" dirty="0" smtClean="0"/>
              <a:t>20 Prospect Avenue, Suite 501</a:t>
            </a:r>
          </a:p>
          <a:p>
            <a:r>
              <a:rPr lang="en-US" sz="3200" dirty="0" smtClean="0"/>
              <a:t>Hackensack, NJ 07601</a:t>
            </a:r>
          </a:p>
          <a:p>
            <a:r>
              <a:rPr lang="en-US" sz="3200" dirty="0" smtClean="0"/>
              <a:t>Email: </a:t>
            </a:r>
            <a:r>
              <a:rPr lang="en-US" sz="3200" dirty="0" err="1" smtClean="0"/>
              <a:t>DrJamesWittig@gmail.com</a:t>
            </a:r>
            <a:endParaRPr lang="en-US" sz="3200" dirty="0" smtClean="0"/>
          </a:p>
          <a:p>
            <a:r>
              <a:rPr lang="en-US" sz="3200" dirty="0" smtClean="0"/>
              <a:t>Phone: (551) 996-2533</a:t>
            </a:r>
            <a:endParaRPr lang="en-US" sz="3200" dirty="0"/>
          </a:p>
        </p:txBody>
      </p:sp>
      <p:sp>
        <p:nvSpPr>
          <p:cNvPr id="66" name="TextBox 65"/>
          <p:cNvSpPr txBox="1"/>
          <p:nvPr/>
        </p:nvSpPr>
        <p:spPr>
          <a:xfrm>
            <a:off x="1676400" y="35509200"/>
            <a:ext cx="2418782" cy="931024"/>
          </a:xfrm>
          <a:prstGeom prst="rect">
            <a:avLst/>
          </a:prstGeom>
          <a:noFill/>
        </p:spPr>
        <p:txBody>
          <a:bodyPr wrap="none" lIns="83814" tIns="41907" rIns="83814" bIns="41907" rtlCol="0">
            <a:spAutoFit/>
          </a:bodyPr>
          <a:lstStyle/>
          <a:p>
            <a:r>
              <a:rPr lang="en-US" sz="5400" b="1" dirty="0"/>
              <a:t>Contact</a:t>
            </a:r>
          </a:p>
        </p:txBody>
      </p:sp>
      <p:sp>
        <p:nvSpPr>
          <p:cNvPr id="67" name="TextBox 66"/>
          <p:cNvSpPr txBox="1"/>
          <p:nvPr/>
        </p:nvSpPr>
        <p:spPr>
          <a:xfrm>
            <a:off x="10591800" y="35509200"/>
            <a:ext cx="3382310" cy="931024"/>
          </a:xfrm>
          <a:prstGeom prst="rect">
            <a:avLst/>
          </a:prstGeom>
          <a:noFill/>
        </p:spPr>
        <p:txBody>
          <a:bodyPr wrap="none" lIns="83814" tIns="41907" rIns="83814" bIns="41907" rtlCol="0">
            <a:spAutoFit/>
          </a:bodyPr>
          <a:lstStyle/>
          <a:p>
            <a:r>
              <a:rPr lang="en-US" sz="5400" b="1" dirty="0"/>
              <a:t>References</a:t>
            </a:r>
          </a:p>
        </p:txBody>
      </p:sp>
      <p:sp>
        <p:nvSpPr>
          <p:cNvPr id="25" name="Rectangle 24"/>
          <p:cNvSpPr/>
          <p:nvPr/>
        </p:nvSpPr>
        <p:spPr>
          <a:xfrm>
            <a:off x="14097000" y="12801600"/>
            <a:ext cx="11887200" cy="7620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smtClean="0">
                <a:solidFill>
                  <a:srgbClr val="FFFFFF"/>
                </a:solidFill>
              </a:rPr>
              <a:t>Surgical Indications &amp; Technique</a:t>
            </a:r>
            <a:endParaRPr lang="en-US" sz="5400" b="1" dirty="0">
              <a:solidFill>
                <a:srgbClr val="FFFFFF"/>
              </a:solidFill>
            </a:endParaRPr>
          </a:p>
        </p:txBody>
      </p:sp>
      <p:pic>
        <p:nvPicPr>
          <p:cNvPr id="19" name="Picture 18" descr="Screen Shot 2017-09-19 at 3.10.2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0200" y="21183600"/>
            <a:ext cx="7696200" cy="3245206"/>
          </a:xfrm>
          <a:prstGeom prst="rect">
            <a:avLst/>
          </a:prstGeom>
        </p:spPr>
      </p:pic>
      <p:pic>
        <p:nvPicPr>
          <p:cNvPr id="20" name="Picture 19" descr="Screen Shot 2017-09-19 at 3.10.46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0200" y="24003000"/>
            <a:ext cx="7845748" cy="3657600"/>
          </a:xfrm>
          <a:prstGeom prst="rect">
            <a:avLst/>
          </a:prstGeom>
        </p:spPr>
      </p:pic>
      <p:pic>
        <p:nvPicPr>
          <p:cNvPr id="21" name="Picture 20" descr="Screen Shot 2017-09-19 at 3.11.21 P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0" y="21183600"/>
            <a:ext cx="4343400" cy="3581400"/>
          </a:xfrm>
          <a:prstGeom prst="rect">
            <a:avLst/>
          </a:prstGeom>
        </p:spPr>
      </p:pic>
      <p:pic>
        <p:nvPicPr>
          <p:cNvPr id="27" name="Picture 26" descr="Screen Shot 2017-09-19 at 3.16.09 P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00200" y="27355800"/>
            <a:ext cx="7848600" cy="4419600"/>
          </a:xfrm>
          <a:prstGeom prst="rect">
            <a:avLst/>
          </a:prstGeom>
        </p:spPr>
      </p:pic>
      <p:pic>
        <p:nvPicPr>
          <p:cNvPr id="28" name="Picture 27" descr="Screen Shot 2017-09-19 at 3.16.35 PM.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38811" y="24688800"/>
            <a:ext cx="4248590" cy="4114800"/>
          </a:xfrm>
          <a:prstGeom prst="rect">
            <a:avLst/>
          </a:prstGeom>
        </p:spPr>
      </p:pic>
      <p:sp>
        <p:nvSpPr>
          <p:cNvPr id="42" name="Text Box 180"/>
          <p:cNvSpPr txBox="1">
            <a:spLocks noChangeArrowheads="1"/>
          </p:cNvSpPr>
          <p:nvPr/>
        </p:nvSpPr>
        <p:spPr bwMode="auto">
          <a:xfrm>
            <a:off x="1676400" y="33985200"/>
            <a:ext cx="11887200" cy="9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a:t>
            </a:r>
            <a:r>
              <a:rPr lang="en-US" sz="2800" b="1" dirty="0" smtClean="0">
                <a:latin typeface="Calibri" pitchFamily="34" charset="0"/>
              </a:rPr>
              <a:t>1.</a:t>
            </a:r>
            <a:r>
              <a:rPr lang="en-US" sz="2800" dirty="0">
                <a:latin typeface="Calibri" pitchFamily="34" charset="0"/>
              </a:rPr>
              <a:t> R</a:t>
            </a:r>
            <a:r>
              <a:rPr lang="en-US" sz="2800" dirty="0" smtClean="0">
                <a:latin typeface="Calibri" pitchFamily="34" charset="0"/>
              </a:rPr>
              <a:t>ight Hemipelvectomy </a:t>
            </a:r>
            <a:r>
              <a:rPr lang="en-US" sz="2800" dirty="0" smtClean="0">
                <a:latin typeface="Calibri" pitchFamily="34" charset="0"/>
              </a:rPr>
              <a:t>with Posterior </a:t>
            </a:r>
            <a:r>
              <a:rPr lang="en-US" sz="2800" dirty="0" err="1" smtClean="0">
                <a:latin typeface="Calibri" pitchFamily="34" charset="0"/>
              </a:rPr>
              <a:t>Gluteous</a:t>
            </a:r>
            <a:r>
              <a:rPr lang="en-US" sz="2800" dirty="0" smtClean="0">
                <a:latin typeface="Calibri" pitchFamily="34" charset="0"/>
              </a:rPr>
              <a:t> Maximus Rotational Muscle </a:t>
            </a:r>
            <a:r>
              <a:rPr lang="en-US" sz="2800" dirty="0">
                <a:latin typeface="Calibri" pitchFamily="34" charset="0"/>
              </a:rPr>
              <a:t>F</a:t>
            </a:r>
            <a:r>
              <a:rPr lang="en-US" sz="2800" dirty="0" smtClean="0">
                <a:latin typeface="Calibri" pitchFamily="34" charset="0"/>
              </a:rPr>
              <a:t>lap </a:t>
            </a:r>
            <a:r>
              <a:rPr lang="en-US" sz="2800" dirty="0">
                <a:latin typeface="Calibri" pitchFamily="34" charset="0"/>
              </a:rPr>
              <a:t>for Metastatic </a:t>
            </a:r>
            <a:r>
              <a:rPr lang="en-US" sz="2800" dirty="0" smtClean="0">
                <a:latin typeface="Calibri" pitchFamily="34" charset="0"/>
              </a:rPr>
              <a:t>Endometrial </a:t>
            </a:r>
            <a:r>
              <a:rPr lang="en-US" sz="2800" dirty="0">
                <a:latin typeface="Calibri" pitchFamily="34" charset="0"/>
              </a:rPr>
              <a:t>A</a:t>
            </a:r>
            <a:r>
              <a:rPr lang="en-US" sz="2800" dirty="0" smtClean="0">
                <a:latin typeface="Calibri" pitchFamily="34" charset="0"/>
              </a:rPr>
              <a:t>denocarcinoma</a:t>
            </a:r>
            <a:endParaRPr lang="en-US" sz="2800" dirty="0">
              <a:latin typeface="Calibri" pitchFamily="34" charset="0"/>
            </a:endParaRPr>
          </a:p>
        </p:txBody>
      </p:sp>
      <p:pic>
        <p:nvPicPr>
          <p:cNvPr id="26" name="Picture 25" descr="Screen Shot 2017-09-19 at 3.14.50 PM.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00200" y="31552565"/>
            <a:ext cx="7848600" cy="2356435"/>
          </a:xfrm>
          <a:prstGeom prst="rect">
            <a:avLst/>
          </a:prstGeom>
        </p:spPr>
      </p:pic>
      <p:pic>
        <p:nvPicPr>
          <p:cNvPr id="31" name="Picture 30" descr="Screen Shot 2017-09-19 at 3.43.50 PM.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8744972" y="29202628"/>
            <a:ext cx="5181600" cy="4231144"/>
          </a:xfrm>
          <a:prstGeom prst="rect">
            <a:avLst/>
          </a:prstGeom>
        </p:spPr>
      </p:pic>
      <p:pic>
        <p:nvPicPr>
          <p:cNvPr id="35" name="Picture 34" descr="Screen Shot 2017-09-19 at 3.23.38 PM.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517600" y="17678400"/>
            <a:ext cx="7770120" cy="3581400"/>
          </a:xfrm>
          <a:prstGeom prst="rect">
            <a:avLst/>
          </a:prstGeom>
        </p:spPr>
      </p:pic>
      <p:pic>
        <p:nvPicPr>
          <p:cNvPr id="39" name="Picture 38" descr="Screen Shot 2017-09-19 at 3.26.19 PM.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147000" y="17678400"/>
            <a:ext cx="5317979" cy="3657600"/>
          </a:xfrm>
          <a:prstGeom prst="rect">
            <a:avLst/>
          </a:prstGeom>
        </p:spPr>
      </p:pic>
      <p:pic>
        <p:nvPicPr>
          <p:cNvPr id="43" name="Picture 42" descr="Screen Shot 2017-09-19 at 3.27.35 PM.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441400" y="21183600"/>
            <a:ext cx="6933295" cy="4876800"/>
          </a:xfrm>
          <a:prstGeom prst="rect">
            <a:avLst/>
          </a:prstGeom>
        </p:spPr>
      </p:pic>
      <p:pic>
        <p:nvPicPr>
          <p:cNvPr id="44" name="Picture 43" descr="Screen Shot 2017-09-19 at 3.27.51 PM.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299400" y="21107400"/>
            <a:ext cx="5181600" cy="4953000"/>
          </a:xfrm>
          <a:prstGeom prst="rect">
            <a:avLst/>
          </a:prstGeom>
        </p:spPr>
      </p:pic>
      <p:sp>
        <p:nvSpPr>
          <p:cNvPr id="52" name="Text Box 180"/>
          <p:cNvSpPr txBox="1">
            <a:spLocks noChangeArrowheads="1"/>
          </p:cNvSpPr>
          <p:nvPr/>
        </p:nvSpPr>
        <p:spPr bwMode="auto">
          <a:xfrm>
            <a:off x="26441400" y="26060400"/>
            <a:ext cx="11887200" cy="9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3</a:t>
            </a:r>
            <a:r>
              <a:rPr lang="en-US" sz="2800" b="1" dirty="0" smtClean="0">
                <a:latin typeface="Calibri" pitchFamily="34" charset="0"/>
              </a:rPr>
              <a:t>.</a:t>
            </a:r>
            <a:r>
              <a:rPr lang="en-US" sz="2800" dirty="0">
                <a:latin typeface="Calibri" pitchFamily="34" charset="0"/>
              </a:rPr>
              <a:t> </a:t>
            </a:r>
            <a:r>
              <a:rPr lang="en-US" sz="2800" dirty="0" smtClean="0">
                <a:latin typeface="Calibri" pitchFamily="34" charset="0"/>
              </a:rPr>
              <a:t>Right </a:t>
            </a:r>
            <a:r>
              <a:rPr lang="en-US" sz="2800" dirty="0">
                <a:latin typeface="Calibri" pitchFamily="34" charset="0"/>
              </a:rPr>
              <a:t>H</a:t>
            </a:r>
            <a:r>
              <a:rPr lang="en-US" sz="2800" dirty="0" smtClean="0">
                <a:latin typeface="Calibri" pitchFamily="34" charset="0"/>
              </a:rPr>
              <a:t>emipelvectomy with Anterior </a:t>
            </a:r>
            <a:r>
              <a:rPr lang="en-US" sz="2800" dirty="0" err="1" smtClean="0">
                <a:latin typeface="Calibri" pitchFamily="34" charset="0"/>
              </a:rPr>
              <a:t>Myocutaneous</a:t>
            </a:r>
            <a:r>
              <a:rPr lang="en-US" sz="2800" dirty="0" smtClean="0">
                <a:latin typeface="Calibri" pitchFamily="34" charset="0"/>
              </a:rPr>
              <a:t> </a:t>
            </a:r>
            <a:r>
              <a:rPr lang="en-US" sz="2800" dirty="0">
                <a:latin typeface="Calibri" pitchFamily="34" charset="0"/>
              </a:rPr>
              <a:t>F</a:t>
            </a:r>
            <a:r>
              <a:rPr lang="en-US" sz="2800" dirty="0" smtClean="0">
                <a:latin typeface="Calibri" pitchFamily="34" charset="0"/>
              </a:rPr>
              <a:t>lap for recurrent </a:t>
            </a:r>
            <a:r>
              <a:rPr lang="en-US" sz="2800" dirty="0" err="1">
                <a:latin typeface="Calibri" pitchFamily="34" charset="0"/>
              </a:rPr>
              <a:t>C</a:t>
            </a:r>
            <a:r>
              <a:rPr lang="en-US" sz="2800" dirty="0" err="1" smtClean="0">
                <a:latin typeface="Calibri" pitchFamily="34" charset="0"/>
              </a:rPr>
              <a:t>hondrosarcoma</a:t>
            </a:r>
            <a:r>
              <a:rPr lang="en-US" sz="2800" dirty="0" smtClean="0">
                <a:latin typeface="Calibri" pitchFamily="34" charset="0"/>
              </a:rPr>
              <a:t> of </a:t>
            </a:r>
            <a:r>
              <a:rPr lang="en-US" sz="2800" dirty="0" smtClean="0">
                <a:latin typeface="Calibri" pitchFamily="34" charset="0"/>
              </a:rPr>
              <a:t>Right Hip </a:t>
            </a:r>
            <a:endParaRPr lang="en-US" sz="2800" dirty="0">
              <a:latin typeface="Calibri" pitchFamily="34" charset="0"/>
            </a:endParaRPr>
          </a:p>
        </p:txBody>
      </p:sp>
      <p:pic>
        <p:nvPicPr>
          <p:cNvPr id="46" name="Picture 45" descr="Screen Shot 2017-09-19 at 3.30.03 PM.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097000" y="5181600"/>
            <a:ext cx="5638800" cy="3321115"/>
          </a:xfrm>
          <a:prstGeom prst="rect">
            <a:avLst/>
          </a:prstGeom>
        </p:spPr>
      </p:pic>
      <p:pic>
        <p:nvPicPr>
          <p:cNvPr id="47" name="Picture 46" descr="Screen Shot 2017-09-19 at 3.30.20 PM.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9659600" y="5181600"/>
            <a:ext cx="6400800" cy="3352800"/>
          </a:xfrm>
          <a:prstGeom prst="rect">
            <a:avLst/>
          </a:prstGeom>
        </p:spPr>
      </p:pic>
      <p:pic>
        <p:nvPicPr>
          <p:cNvPr id="48" name="Picture 47" descr="Screen Shot 2017-09-19 at 3.30.40 PM.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6840200" y="8382001"/>
            <a:ext cx="4724400" cy="3657599"/>
          </a:xfrm>
          <a:prstGeom prst="rect">
            <a:avLst/>
          </a:prstGeom>
        </p:spPr>
      </p:pic>
      <p:pic>
        <p:nvPicPr>
          <p:cNvPr id="50" name="Picture 49" descr="Screen Shot 2017-09-19 at 3.31.28 PM.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888347" y="8382000"/>
            <a:ext cx="5172053" cy="3657600"/>
          </a:xfrm>
          <a:prstGeom prst="rect">
            <a:avLst/>
          </a:prstGeom>
        </p:spPr>
      </p:pic>
      <p:pic>
        <p:nvPicPr>
          <p:cNvPr id="51" name="Picture 50" descr="Screen Shot 2017-09-19 at 4.03.15 PM.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4097000" y="8364415"/>
            <a:ext cx="2895600" cy="3675185"/>
          </a:xfrm>
          <a:prstGeom prst="rect">
            <a:avLst/>
          </a:prstGeom>
        </p:spPr>
      </p:pic>
      <p:sp>
        <p:nvSpPr>
          <p:cNvPr id="58" name="Text Box 180"/>
          <p:cNvSpPr txBox="1">
            <a:spLocks noChangeArrowheads="1"/>
          </p:cNvSpPr>
          <p:nvPr/>
        </p:nvSpPr>
        <p:spPr bwMode="auto">
          <a:xfrm>
            <a:off x="14020800" y="11966636"/>
            <a:ext cx="11887200" cy="82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dirty="0">
                <a:latin typeface="Calibri" pitchFamily="34" charset="0"/>
              </a:rPr>
              <a:t>Figure </a:t>
            </a:r>
            <a:r>
              <a:rPr lang="en-US" sz="2400" b="1" dirty="0" smtClean="0">
                <a:latin typeface="Calibri" pitchFamily="34" charset="0"/>
              </a:rPr>
              <a:t>2.</a:t>
            </a:r>
            <a:r>
              <a:rPr lang="en-US" sz="2400" dirty="0">
                <a:latin typeface="Calibri" pitchFamily="34" charset="0"/>
              </a:rPr>
              <a:t> </a:t>
            </a:r>
            <a:r>
              <a:rPr lang="en-US" sz="2400" dirty="0" smtClean="0">
                <a:latin typeface="Calibri" pitchFamily="34" charset="0"/>
              </a:rPr>
              <a:t>Modified Left Hemipelvectomy for chronically infected total hip replacement with osteomyelitis. </a:t>
            </a:r>
            <a:endParaRPr lang="en-US" sz="2400" dirty="0">
              <a:latin typeface="Calibri" pitchFamily="34" charset="0"/>
            </a:endParaRPr>
          </a:p>
        </p:txBody>
      </p:sp>
    </p:spTree>
    <p:extLst>
      <p:ext uri="{BB962C8B-B14F-4D97-AF65-F5344CB8AC3E}">
        <p14:creationId xmlns:p14="http://schemas.microsoft.com/office/powerpoint/2010/main" val="2251251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1D4579"/>
      </a:dk2>
      <a:lt2>
        <a:srgbClr val="EEECE1"/>
      </a:lt2>
      <a:accent1>
        <a:srgbClr val="26449B"/>
      </a:accent1>
      <a:accent2>
        <a:srgbClr val="C0504D"/>
      </a:accent2>
      <a:accent3>
        <a:srgbClr val="020702"/>
      </a:accent3>
      <a:accent4>
        <a:srgbClr val="203F7E"/>
      </a:accent4>
      <a:accent5>
        <a:srgbClr val="1E379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16159</TotalTime>
  <Words>1337</Words>
  <Application>Microsoft Macintosh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Jay Larson</dc:creator>
  <dc:description>Quality poster printing
www.genigraphics.com
1-800-790-4001</dc:description>
  <cp:lastModifiedBy>OONCHUMP503IMAC1</cp:lastModifiedBy>
  <cp:revision>306</cp:revision>
  <cp:lastPrinted>2013-02-12T02:21:55Z</cp:lastPrinted>
  <dcterms:created xsi:type="dcterms:W3CDTF">2013-02-10T21:14:48Z</dcterms:created>
  <dcterms:modified xsi:type="dcterms:W3CDTF">2017-09-25T19:13:30Z</dcterms:modified>
</cp:coreProperties>
</file>